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4"/>
  </p:notesMasterIdLst>
  <p:sldIdLst>
    <p:sldId id="408" r:id="rId2"/>
    <p:sldId id="410" r:id="rId3"/>
    <p:sldId id="411" r:id="rId4"/>
    <p:sldId id="412" r:id="rId5"/>
    <p:sldId id="413" r:id="rId6"/>
    <p:sldId id="414" r:id="rId7"/>
    <p:sldId id="415" r:id="rId8"/>
    <p:sldId id="416" r:id="rId9"/>
    <p:sldId id="417" r:id="rId10"/>
    <p:sldId id="362" r:id="rId11"/>
    <p:sldId id="363" r:id="rId12"/>
    <p:sldId id="398" r:id="rId13"/>
    <p:sldId id="399" r:id="rId14"/>
    <p:sldId id="400" r:id="rId15"/>
    <p:sldId id="364" r:id="rId16"/>
    <p:sldId id="401" r:id="rId17"/>
    <p:sldId id="402" r:id="rId18"/>
    <p:sldId id="403" r:id="rId19"/>
    <p:sldId id="404" r:id="rId20"/>
    <p:sldId id="405" r:id="rId21"/>
    <p:sldId id="368" r:id="rId22"/>
    <p:sldId id="370" r:id="rId23"/>
    <p:sldId id="369" r:id="rId24"/>
    <p:sldId id="371" r:id="rId25"/>
    <p:sldId id="394" r:id="rId26"/>
    <p:sldId id="372" r:id="rId27"/>
    <p:sldId id="373" r:id="rId28"/>
    <p:sldId id="374" r:id="rId29"/>
    <p:sldId id="376" r:id="rId30"/>
    <p:sldId id="375" r:id="rId31"/>
    <p:sldId id="378" r:id="rId32"/>
    <p:sldId id="377" r:id="rId33"/>
    <p:sldId id="380" r:id="rId34"/>
    <p:sldId id="379" r:id="rId35"/>
    <p:sldId id="381" r:id="rId36"/>
    <p:sldId id="387" r:id="rId37"/>
    <p:sldId id="388" r:id="rId38"/>
    <p:sldId id="392" r:id="rId39"/>
    <p:sldId id="383" r:id="rId40"/>
    <p:sldId id="384" r:id="rId41"/>
    <p:sldId id="386" r:id="rId42"/>
    <p:sldId id="389" r:id="rId43"/>
    <p:sldId id="385" r:id="rId44"/>
    <p:sldId id="321" r:id="rId45"/>
    <p:sldId id="382" r:id="rId46"/>
    <p:sldId id="393" r:id="rId47"/>
    <p:sldId id="337" r:id="rId48"/>
    <p:sldId id="332" r:id="rId49"/>
    <p:sldId id="351" r:id="rId50"/>
    <p:sldId id="352" r:id="rId51"/>
    <p:sldId id="353" r:id="rId52"/>
    <p:sldId id="354" r:id="rId53"/>
    <p:sldId id="395" r:id="rId54"/>
    <p:sldId id="396" r:id="rId55"/>
    <p:sldId id="356" r:id="rId56"/>
    <p:sldId id="357" r:id="rId57"/>
    <p:sldId id="358" r:id="rId58"/>
    <p:sldId id="397" r:id="rId59"/>
    <p:sldId id="418" r:id="rId60"/>
    <p:sldId id="419" r:id="rId61"/>
    <p:sldId id="420" r:id="rId62"/>
    <p:sldId id="421" r:id="rId63"/>
  </p:sldIdLst>
  <p:sldSz cx="6858000" cy="9144000" type="screen4x3"/>
  <p:notesSz cx="6867525" cy="9993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FF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49" autoAdjust="0"/>
    <p:restoredTop sz="94661" autoAdjust="0"/>
  </p:normalViewPr>
  <p:slideViewPr>
    <p:cSldViewPr>
      <p:cViewPr>
        <p:scale>
          <a:sx n="70" d="100"/>
          <a:sy n="70" d="100"/>
        </p:scale>
        <p:origin x="-2604" y="1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75927" cy="499665"/>
          </a:xfrm>
          <a:prstGeom prst="rect">
            <a:avLst/>
          </a:prstGeom>
        </p:spPr>
        <p:txBody>
          <a:bodyPr vert="horz" lIns="93169" tIns="46585" rIns="93169" bIns="46585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90010" y="1"/>
            <a:ext cx="2975927" cy="499665"/>
          </a:xfrm>
          <a:prstGeom prst="rect">
            <a:avLst/>
          </a:prstGeom>
        </p:spPr>
        <p:txBody>
          <a:bodyPr vert="horz" lIns="93169" tIns="46585" rIns="93169" bIns="46585" rtlCol="0"/>
          <a:lstStyle>
            <a:lvl1pPr algn="r">
              <a:defRPr sz="1300"/>
            </a:lvl1pPr>
          </a:lstStyle>
          <a:p>
            <a:fld id="{321F0735-C1E1-4149-A5FB-C7D806F194F1}" type="datetimeFigureOut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28825" y="750888"/>
            <a:ext cx="2809875" cy="37465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9" tIns="46585" rIns="93169" bIns="4658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753" y="4746824"/>
            <a:ext cx="5494020" cy="4496991"/>
          </a:xfrm>
          <a:prstGeom prst="rect">
            <a:avLst/>
          </a:prstGeom>
        </p:spPr>
        <p:txBody>
          <a:bodyPr vert="horz" lIns="93169" tIns="46585" rIns="93169" bIns="46585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91915"/>
            <a:ext cx="2975927" cy="499665"/>
          </a:xfrm>
          <a:prstGeom prst="rect">
            <a:avLst/>
          </a:prstGeom>
        </p:spPr>
        <p:txBody>
          <a:bodyPr vert="horz" lIns="93169" tIns="46585" rIns="93169" bIns="46585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90010" y="9491915"/>
            <a:ext cx="2975927" cy="499665"/>
          </a:xfrm>
          <a:prstGeom prst="rect">
            <a:avLst/>
          </a:prstGeom>
        </p:spPr>
        <p:txBody>
          <a:bodyPr vert="horz" lIns="93169" tIns="46585" rIns="93169" bIns="46585" rtlCol="0" anchor="b"/>
          <a:lstStyle>
            <a:lvl1pPr algn="r">
              <a:defRPr sz="1300"/>
            </a:lvl1pPr>
          </a:lstStyle>
          <a:p>
            <a:fld id="{1881909F-F237-4B8B-B7CA-FDA391EAA0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909F-F237-4B8B-B7CA-FDA391EAA062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541782" y="3584448"/>
            <a:ext cx="5829300" cy="414528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541782" y="1511808"/>
            <a:ext cx="5829300" cy="201168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5906871-F331-4359-A68C-78D72CC45E13}" type="datetime1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75278525-2B01-4D5B-A942-E35AE127656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E06E4-FB3B-4956-B22E-0100646CB082}" type="datetime1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78525-2B01-4D5B-A942-E35AE12765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517923" y="655595"/>
            <a:ext cx="5822156" cy="7832811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82930" y="1061329"/>
            <a:ext cx="5692140" cy="4150457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582930" y="5264736"/>
            <a:ext cx="5692140" cy="2012949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571500" y="7945120"/>
            <a:ext cx="1600200" cy="487680"/>
          </a:xfrm>
        </p:spPr>
        <p:txBody>
          <a:bodyPr/>
          <a:lstStyle/>
          <a:p>
            <a:fld id="{F9E6511E-C326-4065-965B-7941EEFBDC58}" type="datetime1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2343150" y="7945120"/>
            <a:ext cx="2171700" cy="487680"/>
          </a:xfrm>
        </p:spPr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4686300" y="7945120"/>
            <a:ext cx="1600200" cy="487680"/>
          </a:xfrm>
        </p:spPr>
        <p:txBody>
          <a:bodyPr/>
          <a:lstStyle/>
          <a:p>
            <a:fld id="{75278525-2B01-4D5B-A942-E35AE12765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4860C-7E60-47CE-AAB1-042CA14C9CD9}" type="datetime1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78525-2B01-4D5B-A942-E35AE12765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3154680" y="3980569"/>
            <a:ext cx="7680960" cy="6858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200150" y="729957"/>
            <a:ext cx="2537460" cy="853016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200150" y="1763149"/>
            <a:ext cx="2537460" cy="64008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3846635" y="729957"/>
            <a:ext cx="2537460" cy="853016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3846635" y="1763149"/>
            <a:ext cx="2537460" cy="64008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AD5D-C785-4C50-87E4-8C1B5DC56DA5}" type="datetime1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4914900" y="8285872"/>
            <a:ext cx="1600200" cy="487680"/>
          </a:xfrm>
        </p:spPr>
        <p:txBody>
          <a:bodyPr/>
          <a:lstStyle/>
          <a:p>
            <a:fld id="{75278525-2B01-4D5B-A942-E35AE12765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00187-C42B-4BA1-8DA9-C07F480DA6FB}" type="datetime1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78525-2B01-4D5B-A942-E35AE12765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22DD8-02D8-4088-8C35-F654FC223147}" type="datetime1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78525-2B01-4D5B-A942-E35AE12765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2971801" y="4118120"/>
            <a:ext cx="7315200" cy="6858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1943100" y="803421"/>
            <a:ext cx="4457700" cy="73152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2244677" y="4118121"/>
            <a:ext cx="7315200" cy="6858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53724-5ED2-436A-A6BC-3188B49EE916}" type="datetime1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4914900" y="8285872"/>
            <a:ext cx="1600200" cy="487680"/>
          </a:xfrm>
        </p:spPr>
        <p:txBody>
          <a:bodyPr/>
          <a:lstStyle/>
          <a:p>
            <a:fld id="{75278525-2B01-4D5B-A942-E35AE12765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555610" y="1059763"/>
            <a:ext cx="2970038" cy="7059168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3958296" y="4668991"/>
            <a:ext cx="2400300" cy="1524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395653" y="1094937"/>
            <a:ext cx="3413174" cy="6954129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ko-KR" altLang="en-US" sz="2000" smtClean="0"/>
              <a:t>그림을 추가하려면 아이콘을 클릭하십시오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3958296" y="2133601"/>
            <a:ext cx="2400300" cy="2433791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6D6EC-4A18-40EC-AE78-B6F90D944029}" type="datetime1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78525-2B01-4D5B-A942-E35AE12765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C99D-CF34-4D37-A48A-94D1C7F8A911}" type="datetime1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78525-2B01-4D5B-A942-E35AE12765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B4B06-8076-42F3-B5C6-0320C6FF7885}" type="datetime1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78525-2B01-4D5B-A942-E35AE12765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257175" y="304800"/>
            <a:ext cx="6343650" cy="85344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342900" y="406400"/>
            <a:ext cx="6172200" cy="1524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342900" y="8285872"/>
            <a:ext cx="1600200" cy="48768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271BB113-719A-4522-865F-977C0AFA1E2E}" type="datetime1">
              <a:rPr lang="ko-KR" altLang="en-US" smtClean="0"/>
              <a:pPr/>
              <a:t>2013-12-06</a:t>
            </a:fld>
            <a:endParaRPr lang="ko-KR" altLang="en-US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2343150" y="8285872"/>
            <a:ext cx="2171700" cy="48768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4914900" y="8285872"/>
            <a:ext cx="1600200" cy="48768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75278525-2B01-4D5B-A942-E35AE12765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latin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latin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latin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latin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latin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latin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latin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latin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latin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latin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latinLnBrk="1" hangingPunct="1">
        <a:defRPr/>
      </a:lvl1pPr>
      <a:lvl2pPr marL="457200" eaLnBrk="1" latinLnBrk="1" hangingPunct="1">
        <a:defRPr/>
      </a:lvl2pPr>
      <a:lvl3pPr marL="914400" eaLnBrk="1" latinLnBrk="1" hangingPunct="1">
        <a:defRPr/>
      </a:lvl3pPr>
      <a:lvl4pPr marL="1371600" eaLnBrk="1" latinLnBrk="1" hangingPunct="1">
        <a:defRPr/>
      </a:lvl4pPr>
      <a:lvl5pPr marL="1828800" eaLnBrk="1" latinLnBrk="1" hangingPunct="1">
        <a:defRPr/>
      </a:lvl5pPr>
      <a:lvl6pPr marL="2286000" eaLnBrk="1" latinLnBrk="1" hangingPunct="1">
        <a:defRPr/>
      </a:lvl6pPr>
      <a:lvl7pPr marL="2743200" eaLnBrk="1" latinLnBrk="1" hangingPunct="1">
        <a:defRPr/>
      </a:lvl7pPr>
      <a:lvl8pPr marL="3200400" eaLnBrk="1" latinLnBrk="1" hangingPunct="1">
        <a:defRPr/>
      </a:lvl8pPr>
      <a:lvl9pPr marL="3657600" eaLnBrk="1" latinLnBrk="1" hangingPunct="1">
        <a:defRPr/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msshin@dbssteel.co.kr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642918" y="1142976"/>
            <a:ext cx="5572164" cy="928694"/>
          </a:xfrm>
          <a:noFill/>
        </p:spPr>
        <p:txBody>
          <a:bodyPr>
            <a:noAutofit/>
          </a:bodyPr>
          <a:lstStyle/>
          <a:p>
            <a:r>
              <a:rPr lang="ko-KR" altLang="en-US" dirty="0" smtClean="0"/>
              <a:t>회사 소개서</a:t>
            </a:r>
            <a:endParaRPr lang="ko-KR" altLang="en-US" dirty="0"/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361" name="_x87211904" descr="EMB000004084f58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643182" y="3714744"/>
            <a:ext cx="1578776" cy="114300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785794" y="6786578"/>
          <a:ext cx="5357850" cy="167385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5357850"/>
              </a:tblGrid>
              <a:tr h="16738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smtClean="0"/>
                        <a:t>1</a:t>
                      </a:r>
                      <a:r>
                        <a:rPr lang="ko-KR" altLang="en-US" sz="1000" dirty="0" smtClean="0"/>
                        <a:t>공장</a:t>
                      </a:r>
                      <a:r>
                        <a:rPr lang="en-US" sz="1000" dirty="0" smtClean="0"/>
                        <a:t> : </a:t>
                      </a:r>
                      <a:r>
                        <a:rPr lang="ko-KR" altLang="en-US" sz="1000" dirty="0" smtClean="0"/>
                        <a:t>경남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smtClean="0"/>
                        <a:t>김해시 </a:t>
                      </a:r>
                      <a:r>
                        <a:rPr lang="ko-KR" altLang="en-US" sz="1000" baseline="0" dirty="0" err="1" smtClean="0"/>
                        <a:t>주촌면</a:t>
                      </a:r>
                      <a:r>
                        <a:rPr lang="ko-KR" altLang="en-US" sz="1000" baseline="0" dirty="0" smtClean="0"/>
                        <a:t> </a:t>
                      </a:r>
                      <a:r>
                        <a:rPr lang="ko-KR" altLang="en-US" sz="1000" baseline="0" dirty="0" err="1" smtClean="0"/>
                        <a:t>내삼리</a:t>
                      </a:r>
                      <a:r>
                        <a:rPr lang="en-US" sz="1000" dirty="0" smtClean="0"/>
                        <a:t> 1076-6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smtClean="0"/>
                        <a:t>Tel : 055) 337-5553   Fax : 055) 337-1602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smtClean="0"/>
                        <a:t>2</a:t>
                      </a:r>
                      <a:r>
                        <a:rPr lang="ko-KR" altLang="en-US" sz="1000" dirty="0" smtClean="0"/>
                        <a:t>공장 </a:t>
                      </a:r>
                      <a:r>
                        <a:rPr lang="en-US" sz="1000" baseline="0" dirty="0" smtClean="0"/>
                        <a:t>: </a:t>
                      </a:r>
                      <a:r>
                        <a:rPr lang="ko-KR" altLang="en-US" sz="1000" baseline="0" dirty="0" smtClean="0"/>
                        <a:t>경남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smtClean="0"/>
                        <a:t>김해시 </a:t>
                      </a:r>
                      <a:r>
                        <a:rPr lang="ko-KR" altLang="en-US" sz="1000" baseline="0" dirty="0" err="1" smtClean="0"/>
                        <a:t>주촌면</a:t>
                      </a:r>
                      <a:r>
                        <a:rPr lang="ko-KR" altLang="en-US" sz="1000" baseline="0" dirty="0" smtClean="0"/>
                        <a:t> 선지리 </a:t>
                      </a:r>
                      <a:r>
                        <a:rPr lang="en-US" altLang="ko-KR" sz="1000" baseline="0" dirty="0" smtClean="0"/>
                        <a:t>386</a:t>
                      </a:r>
                      <a:endParaRPr lang="en-US" sz="1000" dirty="0"/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/>
                        <a:t>Tel : 055) 329-1600 </a:t>
                      </a:r>
                      <a:r>
                        <a:rPr lang="en-US" sz="1000" dirty="0" smtClean="0"/>
                        <a:t>  Fax </a:t>
                      </a:r>
                      <a:r>
                        <a:rPr lang="en-US" sz="1000" dirty="0"/>
                        <a:t>: 055) 329-1603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/>
                        <a:t>E-mail : ykkim@dbssteel.co.kr &amp; </a:t>
                      </a:r>
                      <a:r>
                        <a:rPr lang="en-US" sz="1000" dirty="0">
                          <a:hlinkClick r:id="rId4"/>
                        </a:rPr>
                        <a:t>msshin@dbssteel.co.kr</a:t>
                      </a:r>
                      <a:endParaRPr lang="en-US" sz="1000" b="1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78050" marR="78050" marT="39025" marB="39025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바닥글 개체 틀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err="1" smtClean="0"/>
              <a:t>Dae</a:t>
            </a:r>
            <a:r>
              <a:rPr lang="en-US" altLang="ko-KR" dirty="0" smtClean="0"/>
              <a:t> Bang Special Steel co., ltd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500042" y="428594"/>
          <a:ext cx="5929354" cy="7763790"/>
        </p:xfrm>
        <a:graphic>
          <a:graphicData uri="http://schemas.openxmlformats.org/drawingml/2006/table">
            <a:tbl>
              <a:tblPr/>
              <a:tblGrid>
                <a:gridCol w="847491"/>
                <a:gridCol w="847491"/>
                <a:gridCol w="847491"/>
                <a:gridCol w="847491"/>
                <a:gridCol w="847491"/>
                <a:gridCol w="847491"/>
                <a:gridCol w="844408"/>
              </a:tblGrid>
              <a:tr h="408412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2000" b="1" i="0" u="sng" strike="noStrike" dirty="0">
                          <a:latin typeface="한컴바탕"/>
                        </a:rPr>
                        <a:t>회사 소개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6229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sng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sng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sng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sng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sng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sng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sng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64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sng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sng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sng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sng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sng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sng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 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당사는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1976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년 설립이래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30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년이 넘는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기간 동안 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국가 기간 산업의 근간을 세우며 오로지 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 주조 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한 분야에만 매진하여 왔습니다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. 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749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 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지난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2005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년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5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월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16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일에는 국내 조선 발전에 더욱 이바지 하고자  경남 김해시 </a:t>
                      </a:r>
                      <a:r>
                        <a:rPr lang="ko-KR" altLang="en-US" sz="1100" b="0" i="0" u="none" strike="noStrike" dirty="0" err="1">
                          <a:latin typeface="한컴바탕"/>
                        </a:rPr>
                        <a:t>주촌면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   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 </a:t>
                      </a:r>
                      <a:r>
                        <a:rPr lang="ko-KR" altLang="en-US" sz="1100" b="0" i="0" u="none" strike="noStrike" dirty="0" err="1" smtClean="0">
                          <a:latin typeface="한컴바탕"/>
                        </a:rPr>
                        <a:t>내삼리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1076-6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번지에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dirty="0" err="1" smtClean="0">
                          <a:latin typeface="한컴바탕"/>
                        </a:rPr>
                        <a:t>주강공장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신설을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하였습니다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.</a:t>
                      </a:r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 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당사의 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신설공장이 보유한 주요설비로는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85TON(CHARGE MAX.) ARC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로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1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기 및 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 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48TON(CHARGE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MAX.) ARC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로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1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기 등 총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2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기의 용해로를 보유하고 있으며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, 130TON 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915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 </a:t>
                      </a:r>
                      <a:r>
                        <a:rPr lang="ko-KR" altLang="en-US" sz="1100" b="0" i="0" u="none" strike="noStrike" dirty="0" err="1" smtClean="0">
                          <a:latin typeface="한컴바탕"/>
                        </a:rPr>
                        <a:t>용탕을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한번에 주입 할 수 있는 대규모의 용해 능력을 갖추고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있습니다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. </a:t>
                      </a:r>
                      <a:endParaRPr lang="en-US" altLang="ko-KR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520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 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그리고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, 4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기의 조형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PIT(5m×9m, 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5m×7m,5m×8m, 7m×10m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)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를 보유하여 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990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  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RUDDER 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HORN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을 연간 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200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척  이상주조 할 수 있는 시설을 갖추었습니다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.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990">
                <a:tc gridSpan="7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2990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   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이러한 생산 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CAPACITY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는 두산중공업 다음인 국내 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2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위의 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CAPACITY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이며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,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대기업이 아닌</a:t>
                      </a:r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2990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   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중소기업으로서는 명실상부한 국내 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1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위의 위치에 있습니다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.</a:t>
                      </a:r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2990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baseline="0" dirty="0" smtClean="0">
                          <a:latin typeface="한컴바탕"/>
                        </a:rPr>
                        <a:t>    그리고 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2005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년 이전에는 당사의 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품질수준이 현대제철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(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구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.INI</a:t>
                      </a:r>
                      <a:r>
                        <a:rPr lang="ko-KR" altLang="en-US" sz="1100" b="0" i="0" u="none" strike="noStrike" dirty="0" err="1">
                          <a:latin typeface="한컴바탕"/>
                        </a:rPr>
                        <a:t>스틸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)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과 두산중공업의 </a:t>
                      </a:r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2990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  중간 수준으로 평가를 받아 왔으나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,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본 공장의 가동 이후 생산중인 </a:t>
                      </a:r>
                      <a:r>
                        <a:rPr lang="ko-KR" altLang="en-US" sz="1100" b="0" i="0" u="none" strike="noStrike" dirty="0" err="1" smtClean="0">
                          <a:latin typeface="한컴바탕"/>
                        </a:rPr>
                        <a:t>주강품의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품질은</a:t>
                      </a:r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/>
                </a:tc>
              </a:tr>
              <a:tr h="222990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 </a:t>
                      </a:r>
                      <a:r>
                        <a:rPr lang="ko-KR" altLang="en-US" sz="1100" b="0" i="0" u="none" strike="noStrike" dirty="0" err="1" smtClean="0">
                          <a:latin typeface="한컴바탕"/>
                        </a:rPr>
                        <a:t>두산중공업을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능가 할 정도의 품질 수준이라는 호평을 받고 있습니다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.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2990">
                <a:tc gridSpan="7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   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당사는 그 동안 연간 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200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척 이상의 </a:t>
                      </a:r>
                      <a:r>
                        <a:rPr lang="ko-KR" altLang="en-US" sz="1100" b="0" i="0" u="none" strike="noStrike" dirty="0" err="1" smtClean="0">
                          <a:latin typeface="한컴바탕"/>
                        </a:rPr>
                        <a:t>선미재를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생산하면서 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HMD, STX,</a:t>
                      </a:r>
                      <a:r>
                        <a:rPr lang="en-US" altLang="ko-KR" sz="1100" b="0" i="0" u="none" strike="noStrike" baseline="0" dirty="0" smtClean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baseline="0" dirty="0" err="1" smtClean="0">
                          <a:latin typeface="한컴바탕"/>
                        </a:rPr>
                        <a:t>한진중공업</a:t>
                      </a:r>
                      <a:r>
                        <a:rPr lang="en-US" altLang="ko-KR" sz="1100" b="0" i="0" u="none" strike="noStrike" baseline="0" dirty="0" smtClean="0">
                          <a:latin typeface="한컴바탕"/>
                        </a:rPr>
                        <a:t>, </a:t>
                      </a:r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2867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    SPP,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대선조선 등의 조선소와</a:t>
                      </a:r>
                      <a:r>
                        <a:rPr lang="ko-KR" altLang="en-US" sz="1100" b="0" i="0" u="none" strike="noStrike" baseline="0" dirty="0" smtClean="0">
                          <a:latin typeface="한컴바탕"/>
                        </a:rPr>
                        <a:t> 거래를 하고 있으며</a:t>
                      </a:r>
                      <a:r>
                        <a:rPr lang="en-US" altLang="ko-KR" sz="1100" b="0" i="0" u="none" strike="noStrike" baseline="0" dirty="0" smtClean="0">
                          <a:latin typeface="한컴바탕"/>
                        </a:rPr>
                        <a:t>, </a:t>
                      </a:r>
                      <a:r>
                        <a:rPr lang="ko-KR" altLang="en-US" sz="1100" b="0" i="0" u="none" strike="noStrike" baseline="0" dirty="0" smtClean="0">
                          <a:latin typeface="한컴바탕"/>
                        </a:rPr>
                        <a:t>현대</a:t>
                      </a:r>
                      <a:r>
                        <a:rPr lang="en-US" altLang="ko-KR" sz="1100" b="0" i="0" u="none" strike="noStrike" baseline="0" dirty="0" smtClean="0">
                          <a:latin typeface="한컴바탕"/>
                        </a:rPr>
                        <a:t>, </a:t>
                      </a:r>
                      <a:r>
                        <a:rPr lang="ko-KR" altLang="en-US" sz="1100" b="0" i="0" u="none" strike="noStrike" baseline="0" dirty="0" smtClean="0">
                          <a:latin typeface="한컴바탕"/>
                        </a:rPr>
                        <a:t>대우</a:t>
                      </a:r>
                      <a:r>
                        <a:rPr lang="en-US" altLang="ko-KR" sz="1100" b="0" i="0" u="none" strike="noStrike" baseline="0" dirty="0" smtClean="0">
                          <a:latin typeface="한컴바탕"/>
                        </a:rPr>
                        <a:t>, </a:t>
                      </a:r>
                      <a:r>
                        <a:rPr lang="ko-KR" altLang="en-US" sz="1100" b="0" i="0" u="none" strike="noStrike" baseline="0" dirty="0" smtClean="0">
                          <a:latin typeface="한컴바탕"/>
                        </a:rPr>
                        <a:t>삼성 등의 조선소에서도</a:t>
                      </a:r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    </a:t>
                      </a:r>
                      <a:r>
                        <a:rPr lang="ko-KR" altLang="en-US" sz="1100" b="0" i="0" u="none" strike="noStrike" dirty="0" err="1" smtClean="0">
                          <a:latin typeface="한컴바탕"/>
                        </a:rPr>
                        <a:t>선미재에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대한 납품 요청이 있었으나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,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오랫동안 거래를 지속하고 있는 기존 거래처에 대한</a:t>
                      </a:r>
                      <a:endParaRPr lang="en-US" altLang="ko-KR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 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물량 공급의 안정을 기하기 위해 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TILLER</a:t>
                      </a:r>
                      <a:r>
                        <a:rPr lang="en-US" altLang="ko-KR" sz="1100" b="0" i="0" u="none" strike="noStrike" baseline="0" dirty="0" smtClean="0">
                          <a:latin typeface="한컴바탕"/>
                        </a:rPr>
                        <a:t>,</a:t>
                      </a:r>
                      <a:r>
                        <a:rPr lang="ko-KR" altLang="en-US" sz="1100" b="0" i="0" u="none" strike="noStrike" baseline="0" dirty="0" smtClean="0">
                          <a:latin typeface="한컴바탕"/>
                        </a:rPr>
                        <a:t> </a:t>
                      </a:r>
                      <a:r>
                        <a:rPr lang="en-US" altLang="ko-KR" sz="1100" b="0" i="0" u="none" strike="noStrike" baseline="0" dirty="0" smtClean="0">
                          <a:latin typeface="한컴바탕"/>
                        </a:rPr>
                        <a:t>RUDDER CASTING</a:t>
                      </a:r>
                      <a:r>
                        <a:rPr lang="ko-KR" altLang="en-US" sz="1100" b="0" i="0" u="none" strike="noStrike" baseline="0" dirty="0" smtClean="0">
                          <a:latin typeface="한컴바탕"/>
                        </a:rPr>
                        <a:t>등의 일부 품목만을  </a:t>
                      </a:r>
                      <a:endParaRPr lang="en-US" altLang="ko-KR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   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공급하고 있습니다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.</a:t>
                      </a:r>
                      <a:endParaRPr lang="en-US" altLang="ko-KR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>
                        <a:buFont typeface="한컴바탕"/>
                        <a:buChar char=" "/>
                      </a:pP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   그리고 </a:t>
                      </a:r>
                      <a:r>
                        <a:rPr lang="ko-KR" altLang="en-US" sz="1100" b="0" i="0" u="none" strike="noStrike" dirty="0" err="1" smtClean="0">
                          <a:latin typeface="한컴바탕"/>
                        </a:rPr>
                        <a:t>성광벤드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,</a:t>
                      </a:r>
                      <a:r>
                        <a:rPr lang="ko-KR" altLang="en-US" sz="1100" b="0" i="0" u="none" strike="noStrike" dirty="0" err="1" smtClean="0">
                          <a:latin typeface="한컴바탕"/>
                        </a:rPr>
                        <a:t>태창기계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,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동국제강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,Y.K</a:t>
                      </a:r>
                      <a:r>
                        <a:rPr lang="en-US" altLang="ko-KR" sz="1100" b="0" i="0" u="none" strike="noStrike" baseline="0" dirty="0" smtClean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baseline="0" dirty="0" err="1" smtClean="0">
                          <a:latin typeface="한컴바탕"/>
                        </a:rPr>
                        <a:t>스틸</a:t>
                      </a:r>
                      <a:r>
                        <a:rPr lang="ko-KR" altLang="en-US" sz="1100" b="0" i="0" u="none" strike="noStrike" baseline="0" dirty="0" smtClean="0">
                          <a:latin typeface="한컴바탕"/>
                        </a:rPr>
                        <a:t> 등</a:t>
                      </a:r>
                      <a:r>
                        <a:rPr lang="en-US" altLang="ko-KR" sz="1100" b="0" i="0" u="none" strike="noStrike" baseline="0" dirty="0" smtClean="0">
                          <a:latin typeface="한컴바탕"/>
                        </a:rPr>
                        <a:t>...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산업기계의 생산비율이 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20%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정도를 </a:t>
                      </a:r>
                      <a:endParaRPr lang="en-US" altLang="ko-KR" sz="1100" b="0" i="0" u="none" strike="noStrike" dirty="0" smtClean="0">
                        <a:latin typeface="한컴바탕"/>
                      </a:endParaRPr>
                    </a:p>
                    <a:p>
                      <a:pPr algn="l" fontAlgn="ctr">
                        <a:buFont typeface="한컴바탕"/>
                        <a:buChar char=" "/>
                      </a:pP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   차지 하고 있으나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,</a:t>
                      </a:r>
                      <a:r>
                        <a:rPr lang="en-US" altLang="ko-KR" sz="1100" b="0" i="0" u="none" strike="noStrike" baseline="0" dirty="0" smtClean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baseline="0" dirty="0" smtClean="0">
                          <a:latin typeface="한컴바탕"/>
                        </a:rPr>
                        <a:t>이러한 산업기계의 생산 비율은 조선 물량의 증감에 따라 탄력적으로</a:t>
                      </a:r>
                      <a:endParaRPr lang="en-US" altLang="ko-KR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   </a:t>
                      </a:r>
                      <a:r>
                        <a:rPr lang="en-US" altLang="ko-KR" sz="1100" b="0" i="0" u="none" strike="noStrike" baseline="0" dirty="0" smtClean="0">
                          <a:latin typeface="한컴바탕"/>
                        </a:rPr>
                        <a:t> 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운영하고 있습니다</a:t>
                      </a:r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.</a:t>
                      </a:r>
                      <a:endParaRPr lang="en-US" altLang="ko-KR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latin typeface="한컴바탕"/>
                        </a:rPr>
                        <a:t>    </a:t>
                      </a:r>
                      <a:r>
                        <a:rPr lang="en-US" altLang="ko-KR" sz="1100" b="0" i="0" u="none" strike="noStrike" baseline="0" dirty="0" smtClean="0">
                          <a:latin typeface="한컴바탕"/>
                        </a:rPr>
                        <a:t> </a:t>
                      </a:r>
                      <a:endParaRPr lang="en-US" altLang="ko-KR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9915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 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당사는 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최고의 품질과 기술력을 바탕으로 고객만족 경영을 지속적으로 추진하여 더 좋은 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6455"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 </a:t>
                      </a:r>
                      <a:r>
                        <a:rPr lang="ko-KR" altLang="en-US" sz="1100" b="0" i="0" u="none" strike="noStrike" dirty="0" smtClean="0">
                          <a:latin typeface="한컴바탕"/>
                        </a:rPr>
                        <a:t>   서비스와 </a:t>
                      </a:r>
                      <a:r>
                        <a:rPr lang="ko-KR" altLang="en-US" sz="1100" b="0" i="0" u="none" strike="noStrike" dirty="0">
                          <a:latin typeface="한컴바탕"/>
                        </a:rPr>
                        <a:t>만족을 드릴 수 있도록 계속 노력할 것을 약속 드립니다</a:t>
                      </a:r>
                      <a:r>
                        <a:rPr lang="en-US" altLang="ko-KR" sz="1100" b="0" i="0" u="none" strike="noStrike" dirty="0">
                          <a:latin typeface="한컴바탕"/>
                        </a:rPr>
                        <a:t>.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749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353">
                <a:tc gridSpan="7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749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latin typeface="한컴바탕"/>
                      </a:endParaRP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353">
                <a:tc gridSpan="7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latin typeface="한컴바탕"/>
                      </a:endParaRP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749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latin typeface="한컴바탕"/>
                        </a:rPr>
                        <a:t>　</a:t>
                      </a:r>
                    </a:p>
                  </a:txBody>
                  <a:tcPr marL="2953" marR="2953" marT="2953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85728" y="357158"/>
            <a:ext cx="6172200" cy="522262"/>
          </a:xfrm>
        </p:spPr>
        <p:txBody>
          <a:bodyPr anchor="ctr" anchorCtr="0">
            <a:normAutofit/>
          </a:bodyPr>
          <a:lstStyle/>
          <a:p>
            <a:pPr algn="l"/>
            <a:r>
              <a:rPr altLang="ko-KR" sz="2000" dirty="0"/>
              <a:t>1</a:t>
            </a:r>
            <a:r>
              <a:rPr altLang="ko-KR" sz="2000" dirty="0" smtClean="0"/>
              <a:t>. </a:t>
            </a:r>
            <a:r>
              <a:rPr lang="ko-KR" altLang="en-US" sz="2000" dirty="0" smtClean="0"/>
              <a:t>공장의 개요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4290" y="971600"/>
            <a:ext cx="6429420" cy="756084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400" b="1" dirty="0" smtClean="0">
                <a:latin typeface="+mn-ea"/>
                <a:ea typeface="+mn-ea"/>
              </a:rPr>
              <a:t>1.1 </a:t>
            </a:r>
            <a:r>
              <a:rPr lang="ko-KR" altLang="en-US" sz="1400" b="1" dirty="0" smtClean="0">
                <a:latin typeface="+mn-ea"/>
                <a:ea typeface="+mn-ea"/>
              </a:rPr>
              <a:t>상호</a:t>
            </a:r>
            <a:r>
              <a:rPr lang="en-US" sz="1400" b="1" dirty="0" smtClean="0">
                <a:latin typeface="+mn-ea"/>
                <a:ea typeface="+mn-ea"/>
              </a:rPr>
              <a:t> : </a:t>
            </a:r>
            <a:r>
              <a:rPr lang="ko-KR" altLang="en-US" sz="1400" b="1" dirty="0" err="1" smtClean="0">
                <a:latin typeface="+mn-ea"/>
                <a:ea typeface="+mn-ea"/>
              </a:rPr>
              <a:t>대방스페셜스틸</a:t>
            </a:r>
            <a:r>
              <a:rPr lang="ko-KR" altLang="en-US" sz="1400" b="1" dirty="0" smtClean="0">
                <a:latin typeface="+mn-ea"/>
                <a:ea typeface="+mn-ea"/>
              </a:rPr>
              <a:t>㈜</a:t>
            </a:r>
            <a:endParaRPr lang="en-US" sz="1400" b="1" dirty="0" smtClean="0">
              <a:latin typeface="+mn-ea"/>
              <a:ea typeface="+mn-ea"/>
            </a:endParaRPr>
          </a:p>
          <a:p>
            <a:pPr rtl="0">
              <a:buNone/>
            </a:pPr>
            <a:r>
              <a:rPr lang="ko-KR" altLang="en-US" sz="1400" dirty="0" smtClean="0"/>
              <a:t>     당사는 조선</a:t>
            </a:r>
            <a:r>
              <a:rPr lang="en-US" altLang="ko-KR" sz="1400" dirty="0" smtClean="0"/>
              <a:t>,</a:t>
            </a:r>
            <a:r>
              <a:rPr lang="ko-KR" altLang="en-US" sz="1400" dirty="0" smtClean="0"/>
              <a:t> 철강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시멘트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광업 및 기타산업 관련 제품에 대하여  다음</a:t>
            </a:r>
            <a:endParaRPr lang="en-US" altLang="ko-KR" sz="1400" dirty="0" smtClean="0"/>
          </a:p>
          <a:p>
            <a:pPr rtl="0">
              <a:buNone/>
            </a:pPr>
            <a:r>
              <a:rPr lang="ko-KR" altLang="en-US" sz="1400" dirty="0" smtClean="0"/>
              <a:t>과 같은 </a:t>
            </a:r>
            <a:r>
              <a:rPr lang="en-US" altLang="ko-KR" sz="1400" dirty="0" smtClean="0"/>
              <a:t>ABS,BV,DNV,LR,RINA,NK,KR </a:t>
            </a:r>
            <a:r>
              <a:rPr lang="ko-KR" altLang="en-US" sz="1400" dirty="0" smtClean="0"/>
              <a:t>등의 선급인증을 받은 </a:t>
            </a:r>
            <a:r>
              <a:rPr lang="ko-KR" altLang="en-US" sz="1400" dirty="0" err="1" smtClean="0"/>
              <a:t>주강품</a:t>
            </a:r>
            <a:r>
              <a:rPr lang="en-US" altLang="ko-KR" sz="1400" dirty="0" smtClean="0"/>
              <a:t>(Steel </a:t>
            </a:r>
          </a:p>
          <a:p>
            <a:pPr rtl="0">
              <a:buNone/>
            </a:pPr>
            <a:r>
              <a:rPr lang="en-US" altLang="ko-KR" sz="1400" dirty="0" smtClean="0"/>
              <a:t>Casting) &amp; </a:t>
            </a:r>
            <a:r>
              <a:rPr lang="ko-KR" altLang="en-US" sz="1400" dirty="0" smtClean="0"/>
              <a:t>합금 </a:t>
            </a:r>
            <a:r>
              <a:rPr lang="ko-KR" altLang="en-US" sz="1400" dirty="0" err="1" smtClean="0"/>
              <a:t>주물품</a:t>
            </a:r>
            <a:r>
              <a:rPr lang="en-US" altLang="ko-KR" sz="1400" dirty="0" smtClean="0"/>
              <a:t>(Alloy Casting)</a:t>
            </a:r>
            <a:r>
              <a:rPr lang="ko-KR" altLang="en-US" sz="1400" dirty="0" smtClean="0"/>
              <a:t>등 다양한 종류의 제품을 생산하는 </a:t>
            </a:r>
            <a:endParaRPr lang="en-US" altLang="ko-KR" sz="1400" dirty="0" smtClean="0"/>
          </a:p>
          <a:p>
            <a:pPr rtl="0">
              <a:buNone/>
            </a:pPr>
            <a:r>
              <a:rPr lang="ko-KR" altLang="en-US" sz="1400" dirty="0" smtClean="0"/>
              <a:t>제조 회사입니다</a:t>
            </a:r>
            <a:endParaRPr lang="en-US" altLang="ko-KR" sz="1400" dirty="0" smtClean="0"/>
          </a:p>
          <a:p>
            <a:pPr>
              <a:lnSpc>
                <a:spcPct val="150000"/>
              </a:lnSpc>
              <a:buNone/>
            </a:pPr>
            <a:r>
              <a:rPr lang="en-US" sz="1400" b="1" dirty="0" smtClean="0">
                <a:latin typeface="+mn-ea"/>
                <a:ea typeface="+mn-ea"/>
              </a:rPr>
              <a:t>1.2 </a:t>
            </a:r>
            <a:r>
              <a:rPr lang="ko-KR" altLang="en-US" sz="1400" b="1" dirty="0" smtClean="0">
                <a:latin typeface="+mn-ea"/>
                <a:ea typeface="+mn-ea"/>
              </a:rPr>
              <a:t>주소</a:t>
            </a:r>
            <a:endParaRPr lang="en-US" sz="14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None/>
            </a:pPr>
            <a:r>
              <a:rPr lang="en-US" sz="1400" dirty="0" smtClean="0">
                <a:latin typeface="+mn-ea"/>
                <a:ea typeface="+mn-ea"/>
              </a:rPr>
              <a:t>- 1</a:t>
            </a:r>
            <a:r>
              <a:rPr lang="ko-KR" altLang="en-US" sz="1400" dirty="0" smtClean="0">
                <a:latin typeface="+mn-ea"/>
                <a:ea typeface="+mn-ea"/>
              </a:rPr>
              <a:t>공장</a:t>
            </a:r>
            <a:endParaRPr lang="en-US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None/>
            </a:pPr>
            <a:r>
              <a:rPr lang="en-US" sz="1400" dirty="0" smtClean="0">
                <a:latin typeface="+mn-ea"/>
                <a:ea typeface="+mn-ea"/>
              </a:rPr>
              <a:t>☞ </a:t>
            </a:r>
            <a:r>
              <a:rPr lang="ko-KR" altLang="en-US" sz="1400" dirty="0" smtClean="0">
                <a:latin typeface="+mn-ea"/>
                <a:ea typeface="+mn-ea"/>
              </a:rPr>
              <a:t>주소</a:t>
            </a:r>
            <a:r>
              <a:rPr lang="en-US" sz="1400" dirty="0" smtClean="0">
                <a:latin typeface="+mn-ea"/>
                <a:ea typeface="+mn-ea"/>
              </a:rPr>
              <a:t> : </a:t>
            </a:r>
            <a:r>
              <a:rPr lang="ko-KR" altLang="en-US" sz="1400" dirty="0" smtClean="0">
                <a:latin typeface="+mn-ea"/>
                <a:ea typeface="+mn-ea"/>
              </a:rPr>
              <a:t>경남 김해시 </a:t>
            </a:r>
            <a:r>
              <a:rPr lang="ko-KR" altLang="en-US" sz="1400" dirty="0" err="1" smtClean="0">
                <a:latin typeface="+mn-ea"/>
                <a:ea typeface="+mn-ea"/>
              </a:rPr>
              <a:t>주촌면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err="1" smtClean="0">
                <a:latin typeface="+mn-ea"/>
                <a:ea typeface="+mn-ea"/>
              </a:rPr>
              <a:t>내삼리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en-US" sz="1400" dirty="0" smtClean="0">
                <a:latin typeface="+mn-ea"/>
                <a:ea typeface="+mn-ea"/>
              </a:rPr>
              <a:t>1076-6 </a:t>
            </a:r>
          </a:p>
          <a:p>
            <a:pPr>
              <a:lnSpc>
                <a:spcPct val="150000"/>
              </a:lnSpc>
              <a:buNone/>
            </a:pPr>
            <a:r>
              <a:rPr lang="en-US" sz="1400" dirty="0" smtClean="0">
                <a:latin typeface="+mn-ea"/>
                <a:ea typeface="+mn-ea"/>
              </a:rPr>
              <a:t>☎ Tel : 055)337-5553 / fax : 055) 337 - 1602</a:t>
            </a:r>
          </a:p>
          <a:p>
            <a:pPr>
              <a:lnSpc>
                <a:spcPct val="150000"/>
              </a:lnSpc>
              <a:buNone/>
            </a:pPr>
            <a:r>
              <a:rPr lang="en-US" sz="1400" dirty="0" smtClean="0">
                <a:latin typeface="+mn-ea"/>
                <a:ea typeface="+mn-ea"/>
              </a:rPr>
              <a:t>- 2</a:t>
            </a:r>
            <a:r>
              <a:rPr lang="ko-KR" altLang="en-US" sz="1400" dirty="0" smtClean="0">
                <a:latin typeface="+mn-ea"/>
                <a:ea typeface="+mn-ea"/>
              </a:rPr>
              <a:t>공장</a:t>
            </a:r>
            <a:endParaRPr lang="en-US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None/>
            </a:pPr>
            <a:r>
              <a:rPr lang="en-US" sz="1400" dirty="0" smtClean="0">
                <a:latin typeface="+mn-ea"/>
                <a:ea typeface="+mn-ea"/>
              </a:rPr>
              <a:t>☞ </a:t>
            </a:r>
            <a:r>
              <a:rPr lang="ko-KR" altLang="en-US" sz="1400" dirty="0" smtClean="0">
                <a:latin typeface="+mn-ea"/>
                <a:ea typeface="+mn-ea"/>
              </a:rPr>
              <a:t>주소</a:t>
            </a:r>
            <a:r>
              <a:rPr lang="en-US" sz="1400" dirty="0" smtClean="0">
                <a:latin typeface="+mn-ea"/>
                <a:ea typeface="+mn-ea"/>
              </a:rPr>
              <a:t> : </a:t>
            </a:r>
            <a:r>
              <a:rPr lang="ko-KR" altLang="en-US" sz="1400" dirty="0" smtClean="0">
                <a:latin typeface="+mn-ea"/>
                <a:ea typeface="+mn-ea"/>
              </a:rPr>
              <a:t>경남 김해시 선지리 </a:t>
            </a:r>
            <a:r>
              <a:rPr lang="en-US" sz="1400" dirty="0" smtClean="0">
                <a:latin typeface="+mn-ea"/>
                <a:ea typeface="+mn-ea"/>
              </a:rPr>
              <a:t>386 </a:t>
            </a:r>
          </a:p>
          <a:p>
            <a:pPr>
              <a:lnSpc>
                <a:spcPct val="150000"/>
              </a:lnSpc>
              <a:buNone/>
            </a:pPr>
            <a:r>
              <a:rPr lang="en-US" sz="1400" dirty="0" smtClean="0">
                <a:latin typeface="+mn-ea"/>
                <a:ea typeface="+mn-ea"/>
              </a:rPr>
              <a:t>☎ Tel : 055)329 -1600 / fax : 055) 329 - 1603</a:t>
            </a:r>
          </a:p>
          <a:p>
            <a:pPr>
              <a:lnSpc>
                <a:spcPct val="150000"/>
              </a:lnSpc>
              <a:buNone/>
            </a:pPr>
            <a:r>
              <a:rPr lang="en-US" sz="1400" b="1" dirty="0" smtClean="0">
                <a:latin typeface="+mn-ea"/>
                <a:ea typeface="+mn-ea"/>
              </a:rPr>
              <a:t>1.3 </a:t>
            </a:r>
            <a:r>
              <a:rPr lang="ko-KR" altLang="en-US" sz="1400" b="1" dirty="0" smtClean="0">
                <a:latin typeface="+mn-ea"/>
                <a:ea typeface="+mn-ea"/>
              </a:rPr>
              <a:t>제품 정보</a:t>
            </a:r>
            <a:endParaRPr lang="en-US" sz="14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None/>
            </a:pPr>
            <a:r>
              <a:rPr lang="en-US" sz="1400" dirty="0" smtClean="0">
                <a:latin typeface="+mn-ea"/>
                <a:ea typeface="+mn-ea"/>
              </a:rPr>
              <a:t>☞ </a:t>
            </a:r>
            <a:r>
              <a:rPr lang="ko-KR" altLang="en-US" sz="1400" dirty="0" smtClean="0">
                <a:latin typeface="+mn-ea"/>
                <a:ea typeface="+mn-ea"/>
              </a:rPr>
              <a:t>최대 제품 무게</a:t>
            </a:r>
            <a:r>
              <a:rPr lang="en-US" sz="1400" dirty="0" smtClean="0">
                <a:latin typeface="+mn-ea"/>
                <a:ea typeface="+mn-ea"/>
              </a:rPr>
              <a:t> : 100,000KG </a:t>
            </a:r>
          </a:p>
          <a:p>
            <a:pPr>
              <a:lnSpc>
                <a:spcPct val="150000"/>
              </a:lnSpc>
              <a:buNone/>
            </a:pPr>
            <a:r>
              <a:rPr lang="en-US" sz="1400" dirty="0" smtClean="0">
                <a:latin typeface="+mn-ea"/>
                <a:ea typeface="+mn-ea"/>
              </a:rPr>
              <a:t>☞ </a:t>
            </a:r>
            <a:r>
              <a:rPr lang="ko-KR" altLang="en-US" sz="1400" dirty="0" smtClean="0">
                <a:latin typeface="+mn-ea"/>
                <a:ea typeface="+mn-ea"/>
              </a:rPr>
              <a:t>제품</a:t>
            </a:r>
            <a:endParaRPr lang="en-US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None/>
            </a:pPr>
            <a:r>
              <a:rPr lang="en-US" sz="1400" dirty="0" smtClean="0">
                <a:latin typeface="+mn-ea"/>
                <a:ea typeface="+mn-ea"/>
              </a:rPr>
              <a:t>1) </a:t>
            </a:r>
            <a:r>
              <a:rPr lang="ko-KR" altLang="en-US" sz="1400" dirty="0" smtClean="0">
                <a:latin typeface="+mn-ea"/>
                <a:ea typeface="+mn-ea"/>
              </a:rPr>
              <a:t>조선</a:t>
            </a:r>
            <a:endParaRPr lang="en-US" sz="1400" dirty="0" smtClean="0">
              <a:latin typeface="+mn-ea"/>
              <a:ea typeface="+mn-ea"/>
            </a:endParaRPr>
          </a:p>
          <a:p>
            <a:pPr rtl="0"/>
            <a:r>
              <a:rPr lang="en-US" altLang="ko-KR" sz="1400" dirty="0" smtClean="0"/>
              <a:t>Rudder horn, stern boss &amp; stern tube, rudder upper &amp; </a:t>
            </a:r>
          </a:p>
          <a:p>
            <a:pPr rtl="0"/>
            <a:r>
              <a:rPr lang="en-US" altLang="ko-KR" sz="1400" dirty="0" smtClean="0"/>
              <a:t>Lower casting, bell mouth, tiller, stem casting,</a:t>
            </a:r>
          </a:p>
          <a:p>
            <a:pPr rtl="0"/>
            <a:r>
              <a:rPr lang="en-US" altLang="ko-KR" sz="1400" dirty="0" smtClean="0"/>
              <a:t>main bearing support etc.</a:t>
            </a:r>
            <a:endParaRPr lang="ko-KR" altLang="en-US" sz="1400" dirty="0" smtClean="0"/>
          </a:p>
          <a:p>
            <a:pPr>
              <a:lnSpc>
                <a:spcPct val="150000"/>
              </a:lnSpc>
              <a:buNone/>
            </a:pPr>
            <a:r>
              <a:rPr lang="en-US" sz="1400" dirty="0" smtClean="0">
                <a:latin typeface="+mn-ea"/>
                <a:ea typeface="+mn-ea"/>
              </a:rPr>
              <a:t>2) </a:t>
            </a:r>
            <a:r>
              <a:rPr lang="ko-KR" altLang="en-US" sz="1400" dirty="0" smtClean="0">
                <a:latin typeface="+mn-ea"/>
                <a:ea typeface="+mn-ea"/>
              </a:rPr>
              <a:t>철강 </a:t>
            </a:r>
            <a:r>
              <a:rPr lang="en-US" sz="1400" dirty="0" smtClean="0">
                <a:latin typeface="+mn-ea"/>
                <a:ea typeface="+mn-ea"/>
              </a:rPr>
              <a:t> </a:t>
            </a:r>
          </a:p>
          <a:p>
            <a:pPr rtl="0"/>
            <a:r>
              <a:rPr lang="en-US" altLang="ko-KR" sz="1400" dirty="0" smtClean="0"/>
              <a:t>Roll chock, roll mill </a:t>
            </a:r>
            <a:r>
              <a:rPr lang="en-US" altLang="ko-KR" sz="1400" dirty="0" err="1" smtClean="0"/>
              <a:t>houseing</a:t>
            </a:r>
            <a:r>
              <a:rPr lang="en-US" altLang="ko-KR" sz="1400" dirty="0" smtClean="0"/>
              <a:t>, slag </a:t>
            </a:r>
            <a:r>
              <a:rPr lang="en-US" altLang="ko-KR" sz="1400" dirty="0" err="1" smtClean="0"/>
              <a:t>pot,ladle</a:t>
            </a:r>
            <a:r>
              <a:rPr lang="en-US" altLang="ko-KR" sz="1400" dirty="0" smtClean="0"/>
              <a:t> etc.</a:t>
            </a:r>
            <a:endParaRPr lang="ko-KR" altLang="en-US" sz="1400" dirty="0" smtClean="0"/>
          </a:p>
          <a:p>
            <a:pPr>
              <a:lnSpc>
                <a:spcPct val="150000"/>
              </a:lnSpc>
              <a:buNone/>
            </a:pPr>
            <a:r>
              <a:rPr lang="en-US" sz="1400" dirty="0" smtClean="0">
                <a:latin typeface="+mn-ea"/>
                <a:ea typeface="+mn-ea"/>
              </a:rPr>
              <a:t>3) </a:t>
            </a:r>
            <a:r>
              <a:rPr lang="ko-KR" altLang="en-US" sz="1400" dirty="0" smtClean="0">
                <a:latin typeface="+mn-ea"/>
                <a:ea typeface="+mn-ea"/>
              </a:rPr>
              <a:t>시멘트 및 광업 </a:t>
            </a:r>
            <a:endParaRPr lang="en-US" sz="1400" dirty="0" smtClean="0">
              <a:latin typeface="+mn-ea"/>
              <a:ea typeface="+mn-ea"/>
            </a:endParaRPr>
          </a:p>
          <a:p>
            <a:pPr rtl="0"/>
            <a:r>
              <a:rPr lang="en-US" altLang="ko-KR" sz="1400" dirty="0" smtClean="0"/>
              <a:t>Kiln type supporting roller, girth gear, top </a:t>
            </a:r>
            <a:r>
              <a:rPr lang="en-US" altLang="ko-KR" sz="1400" dirty="0" err="1" smtClean="0"/>
              <a:t>sheel</a:t>
            </a:r>
            <a:r>
              <a:rPr lang="en-US" altLang="ko-KR" sz="1400" dirty="0" smtClean="0"/>
              <a:t>, bottom </a:t>
            </a:r>
            <a:r>
              <a:rPr lang="en-US" altLang="ko-KR" sz="1400" dirty="0" err="1" smtClean="0"/>
              <a:t>sheel</a:t>
            </a:r>
            <a:r>
              <a:rPr lang="en-US" altLang="ko-KR" sz="1400" dirty="0" smtClean="0"/>
              <a:t>,</a:t>
            </a:r>
          </a:p>
          <a:p>
            <a:pPr rtl="0"/>
            <a:r>
              <a:rPr lang="en-US" altLang="ko-KR" sz="1400" dirty="0" smtClean="0"/>
              <a:t>Mantle, concave etc.</a:t>
            </a:r>
            <a:endParaRPr lang="ko-KR" altLang="en-US" sz="1400" dirty="0" smtClean="0"/>
          </a:p>
          <a:p>
            <a:pPr>
              <a:lnSpc>
                <a:spcPct val="150000"/>
              </a:lnSpc>
              <a:buNone/>
            </a:pPr>
            <a:r>
              <a:rPr lang="en-US" sz="1400" dirty="0" smtClean="0">
                <a:latin typeface="+mn-ea"/>
                <a:ea typeface="+mn-ea"/>
              </a:rPr>
              <a:t>4) </a:t>
            </a:r>
            <a:r>
              <a:rPr lang="ko-KR" altLang="en-US" sz="1400" dirty="0" smtClean="0">
                <a:latin typeface="+mn-ea"/>
                <a:ea typeface="+mn-ea"/>
              </a:rPr>
              <a:t>기타 산업 플랜트</a:t>
            </a:r>
            <a:endParaRPr lang="en-US" sz="1400" dirty="0" smtClean="0">
              <a:latin typeface="+mn-ea"/>
              <a:ea typeface="+mn-ea"/>
            </a:endParaRPr>
          </a:p>
          <a:p>
            <a:pPr rtl="0"/>
            <a:r>
              <a:rPr lang="en-US" altLang="ko-KR" sz="1400" dirty="0" smtClean="0"/>
              <a:t>Mai cylinder, ram, frame, table, crown, valve body &amp; bonnet,</a:t>
            </a:r>
          </a:p>
          <a:p>
            <a:pPr rtl="0"/>
            <a:r>
              <a:rPr lang="en-US" altLang="ko-KR" sz="1400" dirty="0" smtClean="0"/>
              <a:t>Pump casing, </a:t>
            </a:r>
            <a:r>
              <a:rPr lang="en-US" altLang="ko-KR" sz="1400" dirty="0" err="1" smtClean="0"/>
              <a:t>impeller,liner</a:t>
            </a:r>
            <a:r>
              <a:rPr lang="en-US" altLang="ko-KR" sz="1400" dirty="0" smtClean="0"/>
              <a:t>….</a:t>
            </a:r>
            <a:endParaRPr lang="ko-KR" altLang="en-US" sz="1400" dirty="0" smtClean="0"/>
          </a:p>
          <a:p>
            <a:pPr>
              <a:lnSpc>
                <a:spcPct val="150000"/>
              </a:lnSpc>
              <a:buNone/>
            </a:pPr>
            <a:endParaRPr lang="ko-KR" altLang="en-US" sz="1400" dirty="0">
              <a:latin typeface="+mn-ea"/>
              <a:ea typeface="+mn-ea"/>
            </a:endParaRPr>
          </a:p>
        </p:txBody>
      </p:sp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4290" y="785786"/>
            <a:ext cx="6429420" cy="778674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300" b="1" dirty="0" smtClean="0">
                <a:latin typeface="+mn-ea"/>
                <a:ea typeface="+mn-ea"/>
              </a:rPr>
              <a:t>1.4 </a:t>
            </a:r>
            <a:r>
              <a:rPr lang="ko-KR" altLang="en-US" sz="1300" b="1" dirty="0" smtClean="0">
                <a:latin typeface="+mn-ea"/>
                <a:ea typeface="+mn-ea"/>
              </a:rPr>
              <a:t>연혁</a:t>
            </a:r>
            <a:endParaRPr lang="en-US" sz="13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dirty="0" smtClean="0"/>
              <a:t>     </a:t>
            </a:r>
            <a:r>
              <a:rPr lang="ko-KR" altLang="ko-KR" sz="1400" dirty="0" smtClean="0"/>
              <a:t>1976년 2월 : 회사 설립</a:t>
            </a:r>
            <a:r>
              <a:rPr lang="en-US" altLang="ko-KR" sz="1400" dirty="0" smtClean="0"/>
              <a:t>.</a:t>
            </a:r>
            <a:r>
              <a:rPr lang="ko-KR" altLang="ko-KR" sz="1400" dirty="0" smtClean="0"/>
              <a:t/>
            </a:r>
            <a:br>
              <a:rPr lang="ko-KR" altLang="ko-KR" sz="1400" dirty="0" smtClean="0"/>
            </a:br>
            <a:r>
              <a:rPr lang="en-US" altLang="ko-KR" sz="1400" dirty="0" smtClean="0"/>
              <a:t>1</a:t>
            </a:r>
            <a:r>
              <a:rPr lang="ko-KR" altLang="ko-KR" sz="1400" dirty="0" smtClean="0"/>
              <a:t>980년 3월 : 한국 기계 산업 협회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등록</a:t>
            </a:r>
            <a:r>
              <a:rPr lang="en-US" altLang="ko-KR" sz="1400" dirty="0" smtClean="0"/>
              <a:t>.&lt;</a:t>
            </a:r>
            <a:r>
              <a:rPr lang="ko-KR" altLang="en-US" sz="1400" dirty="0" smtClean="0"/>
              <a:t>부산시 위원회</a:t>
            </a:r>
            <a:r>
              <a:rPr lang="en-US" altLang="ko-KR" sz="1400" dirty="0" smtClean="0"/>
              <a:t>&gt;</a:t>
            </a:r>
            <a:r>
              <a:rPr lang="ko-KR" altLang="ko-KR" sz="1400" dirty="0" smtClean="0"/>
              <a:t/>
            </a:r>
            <a:br>
              <a:rPr lang="ko-KR" altLang="ko-KR" sz="1400" dirty="0" smtClean="0"/>
            </a:br>
            <a:r>
              <a:rPr lang="ko-KR" altLang="ko-KR" sz="1400" dirty="0" smtClean="0"/>
              <a:t>1983년 6월 :KR 제조</a:t>
            </a:r>
            <a:r>
              <a:rPr lang="ko-KR" altLang="en-US" sz="1400" dirty="0" smtClean="0"/>
              <a:t>공정</a:t>
            </a:r>
            <a:r>
              <a:rPr lang="ko-KR" altLang="ko-KR" sz="1400" dirty="0" smtClean="0"/>
              <a:t> 승인 획득.</a:t>
            </a:r>
            <a:endParaRPr lang="en-US" altLang="ko-KR" sz="14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dirty="0" smtClean="0"/>
              <a:t>    </a:t>
            </a:r>
            <a:r>
              <a:rPr lang="ko-KR" altLang="ko-KR" sz="1400" dirty="0" smtClean="0"/>
              <a:t> </a:t>
            </a:r>
            <a:r>
              <a:rPr lang="en-US" altLang="ko-KR" sz="1400" dirty="0" smtClean="0"/>
              <a:t>1</a:t>
            </a:r>
            <a:r>
              <a:rPr lang="ko-KR" altLang="ko-KR" sz="1400" dirty="0" smtClean="0"/>
              <a:t>987</a:t>
            </a:r>
            <a:r>
              <a:rPr lang="ko-KR" altLang="en-US" sz="1400" dirty="0" smtClean="0"/>
              <a:t>년 </a:t>
            </a:r>
            <a:r>
              <a:rPr lang="en-US" altLang="ko-KR" sz="1400" dirty="0" smtClean="0"/>
              <a:t>5</a:t>
            </a:r>
            <a:r>
              <a:rPr lang="ko-KR" altLang="en-US" sz="1400" dirty="0" smtClean="0"/>
              <a:t>월</a:t>
            </a:r>
            <a:r>
              <a:rPr lang="en-US" altLang="ko-KR" sz="1400" dirty="0" smtClean="0"/>
              <a:t> : KR </a:t>
            </a:r>
            <a:r>
              <a:rPr lang="ko-KR" altLang="ko-KR" sz="1400" dirty="0" smtClean="0"/>
              <a:t>중소 </a:t>
            </a:r>
            <a:r>
              <a:rPr lang="ko-KR" altLang="ko-KR" sz="1400" dirty="0" err="1" smtClean="0"/>
              <a:t>기업사</a:t>
            </a:r>
            <a:r>
              <a:rPr lang="ko-KR" altLang="ko-KR" sz="1400" dirty="0" smtClean="0"/>
              <a:t> </a:t>
            </a:r>
            <a:r>
              <a:rPr lang="ko-KR" altLang="en-US" sz="1400" dirty="0" smtClean="0"/>
              <a:t>승인</a:t>
            </a:r>
            <a:r>
              <a:rPr lang="ko-KR" altLang="ko-KR" sz="1400" dirty="0" smtClean="0"/>
              <a:t>.</a:t>
            </a:r>
            <a:br>
              <a:rPr lang="ko-KR" altLang="ko-KR" sz="1400" dirty="0" smtClean="0"/>
            </a:br>
            <a:r>
              <a:rPr lang="ko-KR" altLang="ko-KR" sz="1400" dirty="0" smtClean="0"/>
              <a:t>1988년 2월 :LR</a:t>
            </a:r>
            <a:r>
              <a:rPr lang="ko-KR" altLang="en-US" sz="1400" dirty="0" smtClean="0"/>
              <a:t>에</a:t>
            </a:r>
            <a:r>
              <a:rPr lang="ko-KR" altLang="ko-KR" sz="1400" dirty="0" smtClean="0"/>
              <a:t> 의해 제조 공정의 승인 획득.</a:t>
            </a:r>
            <a:br>
              <a:rPr lang="ko-KR" altLang="ko-KR" sz="1400" dirty="0" smtClean="0"/>
            </a:br>
            <a:r>
              <a:rPr lang="ko-KR" altLang="ko-KR" sz="1400" dirty="0" smtClean="0"/>
              <a:t>2001년 10월 :GL</a:t>
            </a:r>
            <a:r>
              <a:rPr lang="ko-KR" altLang="en-US" sz="1400" dirty="0" smtClean="0"/>
              <a:t>에</a:t>
            </a:r>
            <a:r>
              <a:rPr lang="ko-KR" altLang="ko-KR" sz="1400" dirty="0" smtClean="0"/>
              <a:t> 제조법의 승인 획득.</a:t>
            </a:r>
            <a:br>
              <a:rPr lang="ko-KR" altLang="ko-KR" sz="1400" dirty="0" smtClean="0"/>
            </a:br>
            <a:r>
              <a:rPr lang="ko-KR" altLang="ko-KR" sz="1400" dirty="0" smtClean="0"/>
              <a:t>2002년 2월 :DNV에 의해 제조 공정</a:t>
            </a:r>
            <a:r>
              <a:rPr lang="en-US" altLang="ko-KR" sz="1400" dirty="0" smtClean="0"/>
              <a:t> </a:t>
            </a:r>
            <a:r>
              <a:rPr lang="ko-KR" altLang="ko-KR" sz="1400" dirty="0" smtClean="0"/>
              <a:t>승인 획득.</a:t>
            </a:r>
            <a:br>
              <a:rPr lang="ko-KR" altLang="ko-KR" sz="1400" dirty="0" smtClean="0"/>
            </a:br>
            <a:r>
              <a:rPr lang="ko-KR" altLang="ko-KR" sz="1400" dirty="0" smtClean="0"/>
              <a:t>1991년 12월 :NK에 의해 제조 공정 승인</a:t>
            </a:r>
            <a:r>
              <a:rPr lang="en-US" altLang="ko-KR" sz="1400" dirty="0" smtClean="0"/>
              <a:t> </a:t>
            </a:r>
            <a:r>
              <a:rPr lang="ko-KR" altLang="ko-KR" sz="1400" dirty="0" smtClean="0"/>
              <a:t>획득.</a:t>
            </a:r>
            <a:br>
              <a:rPr lang="ko-KR" altLang="ko-KR" sz="1400" dirty="0" smtClean="0"/>
            </a:br>
            <a:r>
              <a:rPr lang="ko-KR" altLang="ko-KR" sz="1400" dirty="0" smtClean="0"/>
              <a:t>1992년 1월 :CCR에 의해 제조 공정 승인</a:t>
            </a:r>
            <a:r>
              <a:rPr lang="en-US" altLang="ko-KR" sz="1400" dirty="0" smtClean="0"/>
              <a:t> </a:t>
            </a:r>
            <a:r>
              <a:rPr lang="ko-KR" altLang="ko-KR" sz="1400" dirty="0" smtClean="0"/>
              <a:t>획득.</a:t>
            </a:r>
            <a:br>
              <a:rPr lang="ko-KR" altLang="ko-KR" sz="1400" dirty="0" smtClean="0"/>
            </a:br>
            <a:r>
              <a:rPr lang="ko-KR" altLang="ko-KR" sz="1400" dirty="0" smtClean="0"/>
              <a:t>1998</a:t>
            </a:r>
            <a:r>
              <a:rPr lang="ko-KR" altLang="en-US" sz="1400" dirty="0" smtClean="0"/>
              <a:t>년 </a:t>
            </a:r>
            <a:r>
              <a:rPr lang="en-US" altLang="ko-KR" sz="1400" dirty="0" smtClean="0"/>
              <a:t>5</a:t>
            </a:r>
            <a:r>
              <a:rPr lang="ko-KR" altLang="en-US" sz="1400" dirty="0" smtClean="0"/>
              <a:t>월 </a:t>
            </a:r>
            <a:r>
              <a:rPr lang="en-US" altLang="ko-KR" sz="1400" dirty="0" smtClean="0"/>
              <a:t>:</a:t>
            </a:r>
            <a:r>
              <a:rPr lang="ko-KR" altLang="ko-KR" sz="1400" dirty="0" smtClean="0"/>
              <a:t>BV에 의해 제조 공정 승인 획득.</a:t>
            </a:r>
            <a:br>
              <a:rPr lang="ko-KR" altLang="ko-KR" sz="1400" dirty="0" smtClean="0"/>
            </a:br>
            <a:r>
              <a:rPr lang="ko-KR" altLang="ko-KR" sz="1400" dirty="0" smtClean="0"/>
              <a:t>2000년 8월 :RINA에 의해 제조 공정 승인 획득.</a:t>
            </a:r>
            <a:br>
              <a:rPr lang="ko-KR" altLang="ko-KR" sz="1400" dirty="0" smtClean="0"/>
            </a:br>
            <a:r>
              <a:rPr lang="ko-KR" altLang="ko-KR" sz="1400" dirty="0" smtClean="0"/>
              <a:t>2003년 1월 : </a:t>
            </a:r>
            <a:r>
              <a:rPr lang="en-US" altLang="ko-KR" sz="1400" dirty="0" smtClean="0"/>
              <a:t>          </a:t>
            </a:r>
            <a:r>
              <a:rPr lang="ko-KR" altLang="en-US" sz="1400" dirty="0" smtClean="0"/>
              <a:t>◈상호변경◈</a:t>
            </a:r>
            <a:endParaRPr lang="en-US" altLang="ko-KR" sz="14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dirty="0" smtClean="0"/>
              <a:t>                       </a:t>
            </a:r>
            <a:r>
              <a:rPr lang="ko-KR" altLang="en-US" sz="1400" dirty="0" smtClean="0"/>
              <a:t>☞ </a:t>
            </a:r>
            <a:r>
              <a:rPr lang="ko-KR" altLang="ko-KR" sz="1400" dirty="0" smtClean="0"/>
              <a:t>회사명</a:t>
            </a:r>
            <a:r>
              <a:rPr lang="en-US" altLang="ko-KR" sz="1400" dirty="0" smtClean="0"/>
              <a:t>:</a:t>
            </a:r>
            <a:r>
              <a:rPr lang="ko-KR" altLang="ko-KR" sz="1400" dirty="0" smtClean="0"/>
              <a:t> </a:t>
            </a:r>
            <a:r>
              <a:rPr lang="ko-KR" altLang="en-US" sz="1400" dirty="0" err="1" smtClean="0"/>
              <a:t>디와이스페셜스틸</a:t>
            </a:r>
            <a:r>
              <a:rPr lang="ko-KR" altLang="ko-KR" sz="1400" dirty="0" smtClean="0"/>
              <a:t>(주) </a:t>
            </a:r>
            <a:br>
              <a:rPr lang="ko-KR" altLang="ko-KR" sz="1400" dirty="0" smtClean="0"/>
            </a:br>
            <a:r>
              <a:rPr lang="en-US" altLang="ko-KR" sz="1400" dirty="0" smtClean="0"/>
              <a:t>                       3,097</a:t>
            </a:r>
            <a:r>
              <a:rPr lang="ko-KR" altLang="ko-KR" sz="1400" dirty="0" smtClean="0"/>
              <a:t>㎡에</a:t>
            </a:r>
            <a:r>
              <a:rPr lang="ko-KR" altLang="en-US" sz="1400" dirty="0" smtClean="0"/>
              <a:t>서</a:t>
            </a:r>
            <a:r>
              <a:rPr lang="ko-KR" altLang="ko-KR" sz="1400" dirty="0" smtClean="0"/>
              <a:t> </a:t>
            </a:r>
            <a:r>
              <a:rPr lang="en-US" altLang="ko-KR" sz="1400" dirty="0" smtClean="0"/>
              <a:t>7,064</a:t>
            </a:r>
            <a:r>
              <a:rPr lang="ko-KR" altLang="ko-KR" sz="1400" dirty="0" smtClean="0"/>
              <a:t>㎡</a:t>
            </a:r>
            <a:r>
              <a:rPr lang="ko-KR" altLang="en-US" sz="1400" dirty="0" err="1" smtClean="0"/>
              <a:t>로</a:t>
            </a:r>
            <a:r>
              <a:rPr lang="ko-KR" altLang="ko-KR" sz="1400" dirty="0" smtClean="0"/>
              <a:t> 공장 </a:t>
            </a:r>
            <a:r>
              <a:rPr lang="ko-KR" altLang="en-US" sz="1400" dirty="0" smtClean="0"/>
              <a:t>증설</a:t>
            </a:r>
            <a:r>
              <a:rPr lang="ko-KR" altLang="ko-KR" sz="1400" dirty="0" smtClean="0"/>
              <a:t>.</a:t>
            </a:r>
            <a:br>
              <a:rPr lang="ko-KR" altLang="ko-KR" sz="1400" dirty="0" smtClean="0"/>
            </a:br>
            <a:r>
              <a:rPr lang="en-US" altLang="ko-KR" sz="1400" dirty="0" smtClean="0"/>
              <a:t>                      35,000</a:t>
            </a:r>
            <a:r>
              <a:rPr lang="ko-KR" altLang="ko-KR" sz="1400" dirty="0" smtClean="0"/>
              <a:t>㎏에</a:t>
            </a:r>
            <a:r>
              <a:rPr lang="ko-KR" altLang="en-US" sz="1400" dirty="0" smtClean="0"/>
              <a:t>서</a:t>
            </a:r>
            <a:r>
              <a:rPr lang="ko-KR" altLang="ko-KR" sz="1400" dirty="0" smtClean="0"/>
              <a:t> </a:t>
            </a:r>
            <a:r>
              <a:rPr lang="en-US" altLang="ko-KR" sz="1400" dirty="0" smtClean="0"/>
              <a:t>47,000</a:t>
            </a:r>
            <a:r>
              <a:rPr lang="ko-KR" altLang="ko-KR" sz="1400" dirty="0" smtClean="0"/>
              <a:t>㎏</a:t>
            </a:r>
            <a:r>
              <a:rPr lang="ko-KR" altLang="en-US" sz="1400" dirty="0" err="1" smtClean="0"/>
              <a:t>로</a:t>
            </a:r>
            <a:r>
              <a:rPr lang="ko-KR" altLang="ko-KR" sz="1400" dirty="0" smtClean="0"/>
              <a:t> </a:t>
            </a:r>
            <a:r>
              <a:rPr lang="ko-KR" altLang="en-US" sz="1400" dirty="0" smtClean="0"/>
              <a:t>용해로 증설</a:t>
            </a:r>
            <a:r>
              <a:rPr lang="ko-KR" altLang="ko-KR" sz="1400" dirty="0" smtClean="0"/>
              <a:t>.</a:t>
            </a:r>
            <a:br>
              <a:rPr lang="ko-KR" altLang="ko-KR" sz="1400" dirty="0" smtClean="0"/>
            </a:br>
            <a:r>
              <a:rPr lang="ko-KR" altLang="ko-KR" sz="1400" dirty="0" smtClean="0"/>
              <a:t>2005 년 11 월 : </a:t>
            </a:r>
            <a:r>
              <a:rPr lang="en-US" altLang="ko-KR" sz="1400" dirty="0" smtClean="0"/>
              <a:t>       </a:t>
            </a:r>
            <a:r>
              <a:rPr lang="ko-KR" altLang="en-US" sz="1400" dirty="0" smtClean="0"/>
              <a:t>◈상호변경◈</a:t>
            </a:r>
            <a:endParaRPr lang="en-US" altLang="ko-KR" sz="14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dirty="0" smtClean="0"/>
              <a:t>                       </a:t>
            </a:r>
            <a:r>
              <a:rPr lang="ko-KR" altLang="en-US" sz="1400" dirty="0" smtClean="0"/>
              <a:t>☞ 회사명</a:t>
            </a:r>
            <a:r>
              <a:rPr lang="en-US" altLang="ko-KR" sz="1400" dirty="0" smtClean="0"/>
              <a:t>: </a:t>
            </a:r>
            <a:r>
              <a:rPr lang="ko-KR" altLang="en-US" sz="1400" dirty="0" err="1" smtClean="0"/>
              <a:t>대방스페셜스틸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주</a:t>
            </a:r>
            <a:r>
              <a:rPr lang="en-US" altLang="ko-KR" sz="1400" dirty="0" smtClean="0"/>
              <a:t>)</a:t>
            </a:r>
            <a:r>
              <a:rPr lang="ko-KR" altLang="ko-KR" sz="1400" dirty="0" smtClean="0"/>
              <a:t/>
            </a:r>
            <a:br>
              <a:rPr lang="ko-KR" altLang="ko-KR" sz="1400" dirty="0" smtClean="0"/>
            </a:br>
            <a:r>
              <a:rPr lang="en-US" altLang="ko-KR" sz="1400" dirty="0" smtClean="0"/>
              <a:t>                      7,064</a:t>
            </a:r>
            <a:r>
              <a:rPr lang="ko-KR" altLang="ko-KR" sz="1400" dirty="0" smtClean="0"/>
              <a:t>㎡에</a:t>
            </a:r>
            <a:r>
              <a:rPr lang="ko-KR" altLang="en-US" sz="1400" dirty="0" smtClean="0"/>
              <a:t>서</a:t>
            </a:r>
            <a:r>
              <a:rPr lang="ko-KR" altLang="ko-KR" sz="1400" dirty="0" smtClean="0"/>
              <a:t> </a:t>
            </a:r>
            <a:r>
              <a:rPr lang="en-US" altLang="ko-KR" sz="1400" dirty="0" smtClean="0"/>
              <a:t>33,058</a:t>
            </a:r>
            <a:r>
              <a:rPr lang="ko-KR" altLang="ko-KR" sz="1400" dirty="0" smtClean="0"/>
              <a:t>㎡</a:t>
            </a:r>
            <a:r>
              <a:rPr lang="ko-KR" altLang="en-US" sz="1400" dirty="0" err="1" smtClean="0"/>
              <a:t>로</a:t>
            </a:r>
            <a:r>
              <a:rPr lang="ko-KR" altLang="ko-KR" sz="1400" dirty="0" smtClean="0"/>
              <a:t> 공장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증설</a:t>
            </a:r>
            <a:r>
              <a:rPr lang="ko-KR" altLang="ko-KR" sz="1400" dirty="0" smtClean="0"/>
              <a:t>.</a:t>
            </a:r>
            <a:br>
              <a:rPr lang="ko-KR" altLang="ko-KR" sz="1400" dirty="0" smtClean="0"/>
            </a:br>
            <a:r>
              <a:rPr lang="en-US" altLang="ko-KR" sz="1400" dirty="0" smtClean="0"/>
              <a:t>           </a:t>
            </a:r>
            <a:r>
              <a:rPr lang="ko-KR" altLang="ko-KR" sz="1400" dirty="0" smtClean="0"/>
              <a:t> </a:t>
            </a:r>
            <a:r>
              <a:rPr lang="en-US" altLang="ko-KR" sz="1400" dirty="0" smtClean="0"/>
              <a:t>       47,000Kg</a:t>
            </a:r>
            <a:r>
              <a:rPr lang="ko-KR" altLang="ko-KR" sz="1400" dirty="0" smtClean="0"/>
              <a:t>에</a:t>
            </a:r>
            <a:r>
              <a:rPr lang="ko-KR" altLang="en-US" sz="1400" dirty="0" smtClean="0"/>
              <a:t>서</a:t>
            </a:r>
            <a:r>
              <a:rPr lang="ko-KR" altLang="ko-KR" sz="1400" dirty="0" smtClean="0"/>
              <a:t> </a:t>
            </a:r>
            <a:r>
              <a:rPr lang="en-US" altLang="ko-KR" sz="1400" dirty="0" smtClean="0"/>
              <a:t>129,000k</a:t>
            </a:r>
            <a:r>
              <a:rPr lang="ko-KR" altLang="ko-KR" sz="1400" dirty="0" smtClean="0"/>
              <a:t>g</a:t>
            </a:r>
            <a:r>
              <a:rPr lang="ko-KR" altLang="en-US" sz="1400" dirty="0" smtClean="0"/>
              <a:t>로</a:t>
            </a:r>
            <a:r>
              <a:rPr lang="ko-KR" altLang="ko-KR" sz="1400" dirty="0" smtClean="0"/>
              <a:t> </a:t>
            </a:r>
            <a:r>
              <a:rPr lang="ko-KR" altLang="en-US" sz="1400" dirty="0" smtClean="0"/>
              <a:t>용해로 증설</a:t>
            </a:r>
            <a:r>
              <a:rPr lang="en-US" altLang="ko-KR" sz="1400" dirty="0" smtClean="0"/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dirty="0" smtClean="0"/>
              <a:t>    </a:t>
            </a:r>
            <a:r>
              <a:rPr lang="ko-KR" altLang="ko-KR" sz="1400" dirty="0" smtClean="0"/>
              <a:t>2006년 9월 :ABS로 제조 공정 승인 획득.</a:t>
            </a:r>
            <a:br>
              <a:rPr lang="ko-KR" altLang="ko-KR" sz="1400" dirty="0" smtClean="0"/>
            </a:br>
            <a:r>
              <a:rPr lang="ko-KR" altLang="ko-KR" sz="1400" dirty="0" smtClean="0"/>
              <a:t>2007년 11월 :DNV</a:t>
            </a:r>
            <a:r>
              <a:rPr lang="ko-KR" altLang="en-US" sz="1400" dirty="0" smtClean="0"/>
              <a:t>에</a:t>
            </a:r>
            <a:r>
              <a:rPr lang="ko-KR" altLang="ko-KR" sz="1400" dirty="0" smtClean="0"/>
              <a:t> 의해 획득 ISO 9001 인증.</a:t>
            </a:r>
            <a:br>
              <a:rPr lang="ko-KR" altLang="ko-KR" sz="1400" dirty="0" smtClean="0"/>
            </a:br>
            <a:r>
              <a:rPr lang="ko-KR" altLang="ko-KR" sz="1400" dirty="0" smtClean="0"/>
              <a:t>2009년 3월 :DNV에 의해 제조 공정 승인 획득.</a:t>
            </a:r>
            <a:br>
              <a:rPr lang="ko-KR" altLang="ko-KR" sz="1400" dirty="0" smtClean="0"/>
            </a:br>
            <a:r>
              <a:rPr lang="en-US" sz="1300" dirty="0" smtClean="0">
                <a:latin typeface="+mn-ea"/>
                <a:ea typeface="+mn-ea"/>
              </a:rPr>
              <a:t> </a:t>
            </a:r>
            <a:r>
              <a:rPr lang="en-US" sz="1300" i="1" dirty="0" smtClean="0">
                <a:latin typeface="+mn-ea"/>
                <a:ea typeface="+mn-ea"/>
              </a:rPr>
              <a:t>(</a:t>
            </a:r>
            <a:r>
              <a:rPr lang="ko-KR" altLang="en-US" sz="1300" i="1" dirty="0" smtClean="0">
                <a:latin typeface="+mn-ea"/>
                <a:ea typeface="+mn-ea"/>
              </a:rPr>
              <a:t>최대 용량</a:t>
            </a:r>
            <a:r>
              <a:rPr lang="en-US" sz="1300" i="1" dirty="0" smtClean="0">
                <a:latin typeface="+mn-ea"/>
                <a:ea typeface="+mn-ea"/>
              </a:rPr>
              <a:t> 100,000KG)</a:t>
            </a:r>
            <a:endParaRPr lang="en-US" sz="13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None/>
            </a:pPr>
            <a:endParaRPr lang="ko-KR" altLang="en-US" sz="1300" dirty="0">
              <a:latin typeface="+mn-ea"/>
              <a:ea typeface="+mn-ea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4290" y="785786"/>
            <a:ext cx="6429420" cy="78581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300" b="1" dirty="0" smtClean="0">
                <a:latin typeface="+mn-ea"/>
                <a:ea typeface="+mn-ea"/>
              </a:rPr>
              <a:t>1.5 </a:t>
            </a:r>
            <a:r>
              <a:rPr lang="ko-KR" altLang="en-US" sz="1300" b="1" dirty="0" smtClean="0">
                <a:latin typeface="+mn-ea"/>
                <a:ea typeface="+mn-ea"/>
              </a:rPr>
              <a:t>제조시설 및 장비의 개요</a:t>
            </a:r>
            <a:r>
              <a:rPr lang="en-US" sz="1300" b="1" dirty="0" smtClean="0">
                <a:latin typeface="+mn-ea"/>
                <a:ea typeface="+mn-ea"/>
              </a:rPr>
              <a:t> </a:t>
            </a:r>
          </a:p>
          <a:p>
            <a:pPr>
              <a:lnSpc>
                <a:spcPct val="150000"/>
              </a:lnSpc>
              <a:buNone/>
            </a:pPr>
            <a:r>
              <a:rPr lang="en-US" sz="1300" dirty="0" smtClean="0">
                <a:latin typeface="+mn-ea"/>
                <a:ea typeface="+mn-ea"/>
              </a:rPr>
              <a:t>- Layout  (1</a:t>
            </a:r>
            <a:r>
              <a:rPr lang="en-US" sz="1300" baseline="30000" dirty="0" smtClean="0">
                <a:latin typeface="+mn-ea"/>
                <a:ea typeface="+mn-ea"/>
              </a:rPr>
              <a:t>st</a:t>
            </a:r>
            <a:r>
              <a:rPr lang="en-US" sz="1300" dirty="0" smtClean="0">
                <a:latin typeface="+mn-ea"/>
                <a:ea typeface="+mn-ea"/>
              </a:rPr>
              <a:t> </a:t>
            </a:r>
            <a:r>
              <a:rPr lang="ko-KR" altLang="en-US" sz="1300" dirty="0" smtClean="0">
                <a:latin typeface="+mn-ea"/>
                <a:ea typeface="+mn-ea"/>
              </a:rPr>
              <a:t>공장</a:t>
            </a:r>
            <a:r>
              <a:rPr lang="en-US" sz="1300" dirty="0" smtClean="0">
                <a:latin typeface="+mn-ea"/>
                <a:ea typeface="+mn-ea"/>
              </a:rPr>
              <a:t>)</a:t>
            </a:r>
          </a:p>
          <a:p>
            <a:pPr>
              <a:lnSpc>
                <a:spcPct val="150000"/>
              </a:lnSpc>
              <a:buNone/>
            </a:pPr>
            <a:endParaRPr lang="ko-KR" altLang="en-US" sz="1400" dirty="0" smtClean="0"/>
          </a:p>
          <a:p>
            <a:pPr>
              <a:lnSpc>
                <a:spcPct val="150000"/>
              </a:lnSpc>
              <a:buNone/>
            </a:pPr>
            <a:endParaRPr lang="ko-KR" altLang="en-US" sz="1300" dirty="0">
              <a:latin typeface="+mn-ea"/>
              <a:ea typeface="+mn-ea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69145512" descr="EMB000003104e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42" y="1643042"/>
            <a:ext cx="5851525" cy="3143272"/>
          </a:xfrm>
          <a:prstGeom prst="rect">
            <a:avLst/>
          </a:prstGeom>
          <a:noFill/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/>
          <p:cNvSpPr/>
          <p:nvPr/>
        </p:nvSpPr>
        <p:spPr>
          <a:xfrm>
            <a:off x="642918" y="5000628"/>
            <a:ext cx="414339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 smtClean="0"/>
              <a:t>1. </a:t>
            </a:r>
            <a:r>
              <a:rPr lang="ko-KR" altLang="en-US" sz="1400" dirty="0" err="1" smtClean="0"/>
              <a:t>고철장</a:t>
            </a:r>
            <a:r>
              <a:rPr lang="ko-KR" altLang="en-US" sz="1400" dirty="0" smtClean="0"/>
              <a:t/>
            </a:r>
            <a:br>
              <a:rPr lang="ko-KR" altLang="en-US" sz="1400" dirty="0" smtClean="0"/>
            </a:br>
            <a:r>
              <a:rPr lang="en-US" altLang="ko-KR" sz="1400" dirty="0" smtClean="0"/>
              <a:t>2. </a:t>
            </a:r>
            <a:r>
              <a:rPr lang="ko-KR" altLang="en-US" sz="1400" dirty="0" smtClean="0"/>
              <a:t>펌프실</a:t>
            </a:r>
            <a:br>
              <a:rPr lang="ko-KR" altLang="en-US" sz="1400" dirty="0" smtClean="0"/>
            </a:br>
            <a:r>
              <a:rPr lang="en-US" altLang="ko-KR" sz="1400" dirty="0" smtClean="0"/>
              <a:t>3. </a:t>
            </a:r>
            <a:r>
              <a:rPr lang="ko-KR" altLang="en-US" sz="1400" dirty="0" err="1" smtClean="0"/>
              <a:t>래들</a:t>
            </a:r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조작실</a:t>
            </a:r>
            <a:r>
              <a:rPr lang="ko-KR" altLang="en-US" sz="1400" dirty="0" smtClean="0"/>
              <a:t/>
            </a:r>
            <a:br>
              <a:rPr lang="ko-KR" altLang="en-US" sz="1400" dirty="0" smtClean="0"/>
            </a:br>
            <a:r>
              <a:rPr lang="en-US" altLang="ko-KR" sz="1400" dirty="0" smtClean="0"/>
              <a:t>4. </a:t>
            </a:r>
            <a:r>
              <a:rPr lang="ko-KR" altLang="en-US" sz="1400" dirty="0" smtClean="0"/>
              <a:t>전기 룸</a:t>
            </a:r>
            <a:br>
              <a:rPr lang="ko-KR" altLang="en-US" sz="1400" dirty="0" smtClean="0"/>
            </a:br>
            <a:r>
              <a:rPr lang="en-US" altLang="ko-KR" sz="1400" dirty="0" smtClean="0"/>
              <a:t>5. </a:t>
            </a:r>
            <a:r>
              <a:rPr lang="ko-KR" altLang="en-US" sz="1400" dirty="0" smtClean="0"/>
              <a:t>용해로 </a:t>
            </a:r>
            <a:r>
              <a:rPr lang="ko-KR" altLang="en-US" sz="1400" dirty="0" err="1" smtClean="0"/>
              <a:t>조작실</a:t>
            </a:r>
            <a:r>
              <a:rPr lang="en-US" altLang="ko-KR" sz="1400" dirty="0" smtClean="0"/>
              <a:t>(Control Room)</a:t>
            </a:r>
            <a:br>
              <a:rPr lang="en-US" altLang="ko-KR" sz="1400" dirty="0" smtClean="0"/>
            </a:br>
            <a:r>
              <a:rPr lang="en-US" altLang="ko-KR" sz="1400" dirty="0" smtClean="0"/>
              <a:t>6. </a:t>
            </a:r>
            <a:r>
              <a:rPr lang="ko-KR" altLang="en-US" sz="1400" dirty="0" smtClean="0"/>
              <a:t>용해로 </a:t>
            </a:r>
            <a:r>
              <a:rPr lang="en-US" altLang="ko-KR" sz="1400" dirty="0" smtClean="0"/>
              <a:t>1 </a:t>
            </a:r>
            <a:r>
              <a:rPr lang="ko-KR" altLang="en-US" sz="1400" dirty="0" smtClean="0"/>
              <a:t>호</a:t>
            </a:r>
            <a:br>
              <a:rPr lang="ko-KR" altLang="en-US" sz="1400" dirty="0" smtClean="0"/>
            </a:br>
            <a:r>
              <a:rPr lang="en-US" altLang="ko-KR" sz="1400" dirty="0" smtClean="0"/>
              <a:t>7. </a:t>
            </a:r>
            <a:r>
              <a:rPr lang="ko-KR" altLang="en-US" sz="1400" dirty="0" smtClean="0"/>
              <a:t>용해로 </a:t>
            </a:r>
            <a:r>
              <a:rPr lang="en-US" altLang="ko-KR" sz="1400" dirty="0" smtClean="0"/>
              <a:t>2</a:t>
            </a:r>
            <a:r>
              <a:rPr lang="ko-KR" altLang="en-US" sz="1400" dirty="0" smtClean="0"/>
              <a:t> 호</a:t>
            </a:r>
            <a:br>
              <a:rPr lang="ko-KR" altLang="en-US" sz="1400" dirty="0" smtClean="0"/>
            </a:br>
            <a:r>
              <a:rPr lang="en-US" altLang="ko-KR" sz="1400" dirty="0" smtClean="0"/>
              <a:t>8. </a:t>
            </a:r>
            <a:r>
              <a:rPr lang="ko-KR" altLang="en-US" sz="1400" dirty="0" smtClean="0"/>
              <a:t>자재 창고</a:t>
            </a:r>
            <a:br>
              <a:rPr lang="ko-KR" altLang="en-US" sz="1400" dirty="0" smtClean="0"/>
            </a:br>
            <a:r>
              <a:rPr lang="en-US" altLang="ko-KR" sz="1400" dirty="0" smtClean="0"/>
              <a:t>9. </a:t>
            </a:r>
            <a:r>
              <a:rPr lang="ko-KR" altLang="en-US" sz="1400" dirty="0" smtClean="0"/>
              <a:t>조형 지역</a:t>
            </a:r>
            <a:br>
              <a:rPr lang="ko-KR" altLang="en-US" sz="1400" dirty="0" smtClean="0"/>
            </a:br>
            <a:r>
              <a:rPr lang="en-US" altLang="ko-KR" sz="1400" dirty="0" smtClean="0"/>
              <a:t>10 / 11. </a:t>
            </a:r>
            <a:r>
              <a:rPr lang="ko-KR" altLang="en-US" sz="1400" dirty="0" smtClean="0"/>
              <a:t>성형 피트</a:t>
            </a:r>
            <a:br>
              <a:rPr lang="ko-KR" altLang="en-US" sz="1400" dirty="0" smtClean="0"/>
            </a:br>
            <a:r>
              <a:rPr lang="en-US" altLang="ko-KR" sz="1400" dirty="0" smtClean="0"/>
              <a:t>12 / 13. </a:t>
            </a:r>
            <a:r>
              <a:rPr lang="ko-KR" altLang="en-US" sz="1400" dirty="0" smtClean="0"/>
              <a:t>규사 믹서</a:t>
            </a:r>
            <a:br>
              <a:rPr lang="ko-KR" altLang="en-US" sz="1400" dirty="0" smtClean="0"/>
            </a:br>
            <a:r>
              <a:rPr lang="en-US" altLang="ko-KR" sz="1400" dirty="0" smtClean="0"/>
              <a:t>14 / 15. </a:t>
            </a:r>
            <a:r>
              <a:rPr lang="ko-KR" altLang="en-US" sz="1400" dirty="0" err="1" smtClean="0"/>
              <a:t>합형</a:t>
            </a:r>
            <a:r>
              <a:rPr lang="ko-KR" altLang="en-US" sz="1400" dirty="0" smtClean="0"/>
              <a:t/>
            </a:r>
            <a:br>
              <a:rPr lang="ko-KR" altLang="en-US" sz="1400" dirty="0" smtClean="0"/>
            </a:br>
            <a:r>
              <a:rPr lang="en-US" altLang="ko-KR" sz="1400" dirty="0" smtClean="0"/>
              <a:t>16. </a:t>
            </a:r>
            <a:r>
              <a:rPr lang="ko-KR" altLang="en-US" sz="1400" dirty="0" smtClean="0"/>
              <a:t>레이저 절단 </a:t>
            </a:r>
            <a:br>
              <a:rPr lang="ko-KR" altLang="en-US" sz="1400" dirty="0" smtClean="0"/>
            </a:br>
            <a:r>
              <a:rPr lang="en-US" altLang="ko-KR" sz="1400" dirty="0" smtClean="0"/>
              <a:t>17. </a:t>
            </a:r>
            <a:r>
              <a:rPr lang="ko-KR" altLang="en-US" sz="1400" dirty="0" smtClean="0"/>
              <a:t>열처리로 </a:t>
            </a:r>
            <a:br>
              <a:rPr lang="ko-KR" altLang="en-US" sz="1400" dirty="0" smtClean="0"/>
            </a:br>
            <a:r>
              <a:rPr lang="en-US" altLang="ko-KR" sz="1400" dirty="0" smtClean="0"/>
              <a:t>18 / 19. </a:t>
            </a:r>
            <a:r>
              <a:rPr lang="ko-KR" altLang="en-US" sz="1400" dirty="0" smtClean="0"/>
              <a:t>자재 창고</a:t>
            </a:r>
            <a:endParaRPr lang="ko-KR" altLang="en-US" sz="1400" dirty="0"/>
          </a:p>
        </p:txBody>
      </p:sp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4290" y="714348"/>
            <a:ext cx="6429420" cy="78581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300" dirty="0" smtClean="0"/>
              <a:t>- </a:t>
            </a:r>
            <a:r>
              <a:rPr lang="ko-KR" altLang="en-US" sz="1300" dirty="0" smtClean="0"/>
              <a:t>장비</a:t>
            </a:r>
            <a:r>
              <a:rPr lang="en-US" sz="1300" dirty="0" smtClean="0"/>
              <a:t> ( 1</a:t>
            </a:r>
            <a:r>
              <a:rPr lang="en-US" sz="1300" baseline="30000" dirty="0" smtClean="0"/>
              <a:t>st</a:t>
            </a:r>
            <a:r>
              <a:rPr lang="en-US" sz="1300" dirty="0" smtClean="0"/>
              <a:t> </a:t>
            </a:r>
            <a:r>
              <a:rPr lang="ko-KR" altLang="en-US" sz="1300" dirty="0" smtClean="0"/>
              <a:t>공장</a:t>
            </a:r>
            <a:r>
              <a:rPr lang="en-US" sz="1300" dirty="0" smtClean="0"/>
              <a:t>)</a:t>
            </a:r>
          </a:p>
          <a:p>
            <a:pPr>
              <a:lnSpc>
                <a:spcPct val="150000"/>
              </a:lnSpc>
              <a:buNone/>
            </a:pPr>
            <a:endParaRPr lang="ko-KR" altLang="en-US" sz="1300" dirty="0">
              <a:latin typeface="+mn-ea"/>
              <a:ea typeface="+mn-ea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571480" y="1142976"/>
          <a:ext cx="5929354" cy="7362680"/>
        </p:xfrm>
        <a:graphic>
          <a:graphicData uri="http://schemas.openxmlformats.org/drawingml/2006/table">
            <a:tbl>
              <a:tblPr/>
              <a:tblGrid>
                <a:gridCol w="1492511"/>
                <a:gridCol w="1433300"/>
                <a:gridCol w="900249"/>
                <a:gridCol w="745972"/>
                <a:gridCol w="428628"/>
                <a:gridCol w="928694"/>
              </a:tblGrid>
              <a:tr h="2905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ITEM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Size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Capacity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Q'ty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Maker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572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Arc Furnace No.1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￠ </a:t>
                      </a:r>
                      <a:r>
                        <a:rPr lang="en-US" altLang="ko-KR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4,260 × 3,450</a:t>
                      </a: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MELTING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82,000 Kg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Mitsubishi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PRODUCT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65,000 Kg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90572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Arc Furnace No.2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￠ </a:t>
                      </a:r>
                      <a:r>
                        <a:rPr lang="en-US" altLang="ko-KR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3,320 × 2,180</a:t>
                      </a: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MELTING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47,000Kg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Korea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PRODUCT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41,000Kg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080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Heat Treatment No.1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9,000×5,000×5,000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150Tons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Wonjin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Welding M/C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25 KW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Daewoo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Compressor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 HP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Kyung Won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Grinding M/C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7" Angle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Bosch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Impact Hammer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 HP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Japan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Crane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 Tons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Ban Do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Crane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30 Tons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Ban Do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Crane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 Tons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Ban Do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Hoist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 Tons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Ban Do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Continuative Mixer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9.4㎥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Chung Song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Mixer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￠</a:t>
                      </a:r>
                      <a:r>
                        <a:rPr lang="en-US" altLang="ko-KR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2000 × 1500</a:t>
                      </a: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Korea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Mixer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￠</a:t>
                      </a:r>
                      <a:r>
                        <a:rPr lang="en-US" altLang="ko-KR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1000 × 1300</a:t>
                      </a: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Korea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Air Hammer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Japan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Ladle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55 Tons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Korea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Ladle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43 Tons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Ladle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35 Tons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Ladle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25 Tons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Ladle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 Tons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8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Ladle</a:t>
                      </a:r>
                    </a:p>
                  </a:txBody>
                  <a:tcPr marL="32093" marR="32093" marT="16046" marB="16046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 Tons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2093" marR="32093" marT="16046" marB="160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4290" y="785786"/>
            <a:ext cx="6429420" cy="42862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300" dirty="0" smtClean="0"/>
              <a:t>- Layout ( 2</a:t>
            </a:r>
            <a:r>
              <a:rPr lang="en-US" sz="1300" baseline="30000" dirty="0" smtClean="0"/>
              <a:t>nd</a:t>
            </a:r>
            <a:r>
              <a:rPr lang="ko-KR" altLang="en-US" sz="1300" dirty="0" smtClean="0"/>
              <a:t>공장</a:t>
            </a:r>
            <a:r>
              <a:rPr lang="en-US" sz="1300" dirty="0" smtClean="0"/>
              <a:t>)</a:t>
            </a:r>
          </a:p>
          <a:p>
            <a:pPr>
              <a:lnSpc>
                <a:spcPct val="150000"/>
              </a:lnSpc>
              <a:buNone/>
            </a:pPr>
            <a:endParaRPr lang="ko-KR" altLang="en-US" sz="1300" dirty="0">
              <a:latin typeface="+mn-ea"/>
              <a:ea typeface="+mn-ea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9457" name="_x69115384" descr="EMB000003104e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04" y="1285852"/>
            <a:ext cx="6004735" cy="33575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642918" y="5143504"/>
            <a:ext cx="50720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 smtClean="0"/>
              <a:t>1. </a:t>
            </a:r>
            <a:r>
              <a:rPr lang="ko-KR" altLang="en-US" sz="1400" dirty="0" err="1" smtClean="0"/>
              <a:t>가우</a:t>
            </a:r>
            <a:r>
              <a:rPr lang="ko-KR" altLang="en-US" sz="1400" dirty="0" smtClean="0"/>
              <a:t> 징 지역</a:t>
            </a:r>
            <a:br>
              <a:rPr lang="ko-KR" altLang="en-US" sz="1400" dirty="0" smtClean="0"/>
            </a:br>
            <a:r>
              <a:rPr lang="en-US" altLang="ko-KR" sz="1400" dirty="0" smtClean="0"/>
              <a:t>2. </a:t>
            </a:r>
            <a:r>
              <a:rPr lang="ko-KR" altLang="en-US" sz="1400" dirty="0" smtClean="0"/>
              <a:t>분쇄 및 수리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 smtClean="0"/>
              <a:t>3. </a:t>
            </a:r>
            <a:r>
              <a:rPr lang="ko-KR" altLang="en-US" sz="1400" dirty="0" smtClean="0"/>
              <a:t>분쇄 및 수리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 smtClean="0"/>
              <a:t>4. </a:t>
            </a:r>
            <a:r>
              <a:rPr lang="ko-KR" altLang="en-US" sz="1400" dirty="0" smtClean="0"/>
              <a:t>탄 폭파 기계</a:t>
            </a:r>
            <a:br>
              <a:rPr lang="ko-KR" altLang="en-US" sz="1400" dirty="0" smtClean="0"/>
            </a:br>
            <a:r>
              <a:rPr lang="en-US" altLang="ko-KR" sz="1400" dirty="0" smtClean="0"/>
              <a:t>5. </a:t>
            </a:r>
            <a:r>
              <a:rPr lang="ko-KR" altLang="en-US" sz="1400" dirty="0" smtClean="0"/>
              <a:t>최종 코팅 및 포장 </a:t>
            </a:r>
            <a:endParaRPr lang="en-US" altLang="ko-KR" sz="1400" dirty="0" smtClean="0"/>
          </a:p>
          <a:p>
            <a:r>
              <a:rPr lang="en-US" altLang="ko-KR" sz="1400" dirty="0" smtClean="0"/>
              <a:t>6. </a:t>
            </a:r>
            <a:r>
              <a:rPr lang="ko-KR" altLang="en-US" sz="1400" dirty="0" smtClean="0"/>
              <a:t>열처리로 </a:t>
            </a:r>
            <a:r>
              <a:rPr lang="en-US" altLang="ko-KR" sz="1400" dirty="0" smtClean="0"/>
              <a:t>2 </a:t>
            </a:r>
            <a:r>
              <a:rPr lang="ko-KR" altLang="en-US" sz="1400" dirty="0" smtClean="0"/>
              <a:t>번</a:t>
            </a:r>
            <a:br>
              <a:rPr lang="ko-KR" altLang="en-US" sz="1400" dirty="0" smtClean="0"/>
            </a:br>
            <a:r>
              <a:rPr lang="en-US" altLang="ko-KR" sz="1400" dirty="0" smtClean="0"/>
              <a:t>7. </a:t>
            </a:r>
            <a:r>
              <a:rPr lang="ko-KR" altLang="en-US" sz="1400" dirty="0" smtClean="0"/>
              <a:t>검사 지역 </a:t>
            </a:r>
            <a:r>
              <a:rPr lang="en-US" altLang="ko-KR" sz="1400" dirty="0" smtClean="0"/>
              <a:t>(M.T &amp; U.T)</a:t>
            </a:r>
            <a:br>
              <a:rPr lang="en-US" altLang="ko-KR" sz="1400" dirty="0" smtClean="0"/>
            </a:br>
            <a:r>
              <a:rPr lang="en-US" altLang="ko-KR" sz="1400" dirty="0" smtClean="0"/>
              <a:t>8. </a:t>
            </a:r>
            <a:r>
              <a:rPr lang="ko-KR" altLang="en-US" sz="1400" dirty="0" smtClean="0"/>
              <a:t>실험실</a:t>
            </a:r>
            <a:br>
              <a:rPr lang="ko-KR" altLang="en-US" sz="1400" dirty="0" smtClean="0"/>
            </a:br>
            <a:r>
              <a:rPr lang="en-US" altLang="ko-KR" sz="1400" dirty="0" smtClean="0"/>
              <a:t>9. </a:t>
            </a:r>
            <a:r>
              <a:rPr lang="ko-KR" altLang="en-US" sz="1400" dirty="0" smtClean="0"/>
              <a:t>사무실</a:t>
            </a:r>
            <a:br>
              <a:rPr lang="ko-KR" altLang="en-US" sz="1400" dirty="0" smtClean="0"/>
            </a:br>
            <a:r>
              <a:rPr lang="en-US" altLang="ko-KR" sz="1400" dirty="0" smtClean="0"/>
              <a:t>10. </a:t>
            </a:r>
            <a:r>
              <a:rPr lang="ko-KR" altLang="en-US" sz="1400" dirty="0" smtClean="0"/>
              <a:t>화장실</a:t>
            </a:r>
            <a:br>
              <a:rPr lang="ko-KR" altLang="en-US" sz="1400" dirty="0" smtClean="0"/>
            </a:br>
            <a:r>
              <a:rPr lang="en-US" altLang="ko-KR" sz="1400" dirty="0" smtClean="0"/>
              <a:t>11. </a:t>
            </a:r>
            <a:r>
              <a:rPr lang="ko-KR" altLang="en-US" sz="1400" dirty="0" smtClean="0"/>
              <a:t>자재 창고</a:t>
            </a:r>
            <a:br>
              <a:rPr lang="ko-KR" altLang="en-US" sz="1400" dirty="0" smtClean="0"/>
            </a:br>
            <a:r>
              <a:rPr lang="en-US" altLang="ko-KR" sz="1400" dirty="0" smtClean="0"/>
              <a:t>12.</a:t>
            </a:r>
            <a:r>
              <a:rPr lang="ko-KR" altLang="en-US" sz="1400" dirty="0" smtClean="0"/>
              <a:t>기숙사</a:t>
            </a:r>
            <a:br>
              <a:rPr lang="ko-KR" altLang="en-US" sz="1400" dirty="0" smtClean="0"/>
            </a:br>
            <a:r>
              <a:rPr lang="en-US" altLang="ko-KR" sz="1400" dirty="0" smtClean="0"/>
              <a:t>13. </a:t>
            </a:r>
            <a:r>
              <a:rPr lang="ko-KR" altLang="en-US" sz="1400" dirty="0" smtClean="0"/>
              <a:t>자재 창고</a:t>
            </a:r>
            <a:br>
              <a:rPr lang="ko-KR" altLang="en-US" sz="1400" dirty="0" smtClean="0"/>
            </a:br>
            <a:r>
              <a:rPr lang="en-US" altLang="ko-KR" sz="1400" dirty="0" smtClean="0"/>
              <a:t>14. </a:t>
            </a:r>
            <a:r>
              <a:rPr lang="ko-KR" altLang="en-US" sz="1400" dirty="0" smtClean="0"/>
              <a:t>주차장</a:t>
            </a:r>
            <a:endParaRPr lang="ko-KR" altLang="en-US" sz="1400" dirty="0"/>
          </a:p>
        </p:txBody>
      </p:sp>
      <p:sp>
        <p:nvSpPr>
          <p:cNvPr id="13" name="바닥글 개체 틀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4290" y="785786"/>
            <a:ext cx="6429420" cy="78581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300" dirty="0" smtClean="0"/>
              <a:t>- </a:t>
            </a:r>
            <a:r>
              <a:rPr lang="ko-KR" altLang="en-US" sz="1300" dirty="0" smtClean="0"/>
              <a:t>장비</a:t>
            </a:r>
            <a:r>
              <a:rPr lang="en-US" sz="1300" dirty="0" smtClean="0"/>
              <a:t> ( 2</a:t>
            </a:r>
            <a:r>
              <a:rPr lang="en-US" sz="1300" baseline="30000" dirty="0" smtClean="0"/>
              <a:t>nd</a:t>
            </a:r>
            <a:r>
              <a:rPr lang="en-US" sz="1300" dirty="0" smtClean="0"/>
              <a:t> </a:t>
            </a:r>
            <a:r>
              <a:rPr lang="ko-KR" altLang="en-US" sz="1300" dirty="0" smtClean="0"/>
              <a:t>공장</a:t>
            </a:r>
            <a:r>
              <a:rPr lang="en-US" sz="1300" dirty="0" smtClean="0"/>
              <a:t>)</a:t>
            </a:r>
          </a:p>
          <a:p>
            <a:pPr>
              <a:lnSpc>
                <a:spcPct val="150000"/>
              </a:lnSpc>
              <a:buNone/>
            </a:pPr>
            <a:endParaRPr lang="ko-KR" altLang="en-US" sz="1300" dirty="0">
              <a:latin typeface="+mn-ea"/>
              <a:ea typeface="+mn-ea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571481" y="1214414"/>
          <a:ext cx="5715040" cy="5855878"/>
        </p:xfrm>
        <a:graphic>
          <a:graphicData uri="http://schemas.openxmlformats.org/drawingml/2006/table">
            <a:tbl>
              <a:tblPr/>
              <a:tblGrid>
                <a:gridCol w="1500197"/>
                <a:gridCol w="1428760"/>
                <a:gridCol w="858118"/>
                <a:gridCol w="688559"/>
                <a:gridCol w="1239406"/>
              </a:tblGrid>
              <a:tr h="4182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ITEM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Size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Capacity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Q'ty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Maker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Welding M/C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25 KW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Daewoo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Compressor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 HP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Kyung Won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Compressor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75 HP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Kyung Won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Grinding M/C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7" Angle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40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Hitachi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Grinding M/C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4" Angle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Hitachi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Grinding M/C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Chock Type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Hitachi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Air Arc Gouging M/C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2500 A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Dae Han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Heat Treatment No.2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8,000× 4,500×4,500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70Tons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Korea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Crane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50 Tons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Ban Do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Crane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30 Tons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Ban Do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Crane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 Tons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Ban Do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Hoist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15 Tons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Ban Do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27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Hoist</a:t>
                      </a:r>
                    </a:p>
                  </a:txBody>
                  <a:tcPr marL="53788" marR="53788" marT="26894" marB="26894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 Tons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Ban Do</a:t>
                      </a:r>
                    </a:p>
                  </a:txBody>
                  <a:tcPr marL="53788" marR="53788" marT="26894" marB="268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85728" y="357158"/>
            <a:ext cx="6172200" cy="522262"/>
          </a:xfrm>
        </p:spPr>
        <p:txBody>
          <a:bodyPr anchor="ctr" anchorCtr="0">
            <a:normAutofit/>
          </a:bodyPr>
          <a:lstStyle/>
          <a:p>
            <a:pPr algn="l"/>
            <a:r>
              <a:rPr altLang="ko-KR" sz="2000" dirty="0" smtClean="0"/>
              <a:t>2. </a:t>
            </a:r>
            <a:r>
              <a:rPr lang="ko-KR" altLang="en-US" sz="2000" dirty="0" smtClean="0"/>
              <a:t>실험 및 검사 장비</a:t>
            </a:r>
            <a:endParaRPr lang="ko-KR" altLang="en-US" sz="2000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500042" y="1000100"/>
          <a:ext cx="5857916" cy="5270128"/>
        </p:xfrm>
        <a:graphic>
          <a:graphicData uri="http://schemas.openxmlformats.org/drawingml/2006/table">
            <a:tbl>
              <a:tblPr/>
              <a:tblGrid>
                <a:gridCol w="2000264"/>
                <a:gridCol w="1714512"/>
                <a:gridCol w="1428760"/>
                <a:gridCol w="714380"/>
              </a:tblGrid>
              <a:tr h="6587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NAME</a:t>
                      </a:r>
                    </a:p>
                  </a:txBody>
                  <a:tcPr marL="73551" marR="73551" marT="36775" marB="36775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CAPACITY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(Model)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MAKER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Q'TY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76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Universal Testing M/C</a:t>
                      </a:r>
                    </a:p>
                  </a:txBody>
                  <a:tcPr marL="73551" marR="73551" marT="36775" marB="36775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50 Tons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DaeDuk science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76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Impact Testing M/C</a:t>
                      </a:r>
                    </a:p>
                  </a:txBody>
                  <a:tcPr marL="73551" marR="73551" marT="36775" marB="36775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15 </a:t>
                      </a:r>
                      <a:r>
                        <a:rPr lang="en-US" sz="1200" b="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kgf</a:t>
                      </a:r>
                      <a:endParaRPr lang="en-US" sz="12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Kyung Sung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76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Rockwell Hardness Tester</a:t>
                      </a:r>
                    </a:p>
                  </a:txBody>
                  <a:tcPr marL="73551" marR="73551" marT="36775" marB="36775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 ton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Dae Kyung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76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Magnetic Particle Tester </a:t>
                      </a:r>
                    </a:p>
                  </a:txBody>
                  <a:tcPr marL="73551" marR="73551" marT="36775" marB="36775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Handy Magna MT-A1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Kang Sung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76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Portable Hardness Tester</a:t>
                      </a:r>
                    </a:p>
                  </a:txBody>
                  <a:tcPr marL="73551" marR="73551" marT="36775" marB="36775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Echo tip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76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Spectrometer</a:t>
                      </a:r>
                    </a:p>
                  </a:txBody>
                  <a:tcPr marL="73551" marR="73551" marT="36775" marB="36775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F-20 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(Fe base, 18ch's)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GNR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76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Ultrasonic Tester</a:t>
                      </a:r>
                    </a:p>
                  </a:txBody>
                  <a:tcPr marL="73551" marR="73551" marT="36775" marB="36775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USK-7S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KRAUTKRAMER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73551" marR="73551" marT="36775" marB="3677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5" name="그림 4" descr="주조공장전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66" y="1285852"/>
            <a:ext cx="6143668" cy="2571768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1000108" y="4000496"/>
            <a:ext cx="4857784" cy="4286280"/>
            <a:chOff x="0" y="0"/>
            <a:chExt cx="7505700" cy="5591175"/>
          </a:xfrm>
        </p:grpSpPr>
        <p:grpSp>
          <p:nvGrpSpPr>
            <p:cNvPr id="12" name="그룹 11"/>
            <p:cNvGrpSpPr/>
            <p:nvPr/>
          </p:nvGrpSpPr>
          <p:grpSpPr>
            <a:xfrm>
              <a:off x="0" y="0"/>
              <a:ext cx="7505700" cy="5591175"/>
              <a:chOff x="0" y="0"/>
              <a:chExt cx="7505700" cy="5591175"/>
            </a:xfrm>
          </p:grpSpPr>
          <p:pic>
            <p:nvPicPr>
              <p:cNvPr id="16" name="그림 15" descr="본사전경3.jpg"/>
              <p:cNvPicPr>
                <a:picLocks noChangeAspect="1"/>
              </p:cNvPicPr>
              <p:nvPr/>
            </p:nvPicPr>
            <p:blipFill>
              <a:blip r:embed="rId3" cstate="print"/>
              <a:srcRect r="-1677" b="-1934"/>
              <a:stretch>
                <a:fillRect/>
              </a:stretch>
            </p:blipFill>
            <p:spPr>
              <a:xfrm>
                <a:off x="0" y="0"/>
                <a:ext cx="7505700" cy="5591175"/>
              </a:xfrm>
              <a:prstGeom prst="rect">
                <a:avLst/>
              </a:prstGeom>
            </p:spPr>
          </p:pic>
          <p:pic>
            <p:nvPicPr>
              <p:cNvPr id="17" name="그림 16" descr="대방지도.bmp"/>
              <p:cNvPicPr>
                <a:picLocks noChangeAspect="1"/>
              </p:cNvPicPr>
              <p:nvPr/>
            </p:nvPicPr>
            <p:blipFill>
              <a:blip r:embed="rId4" cstate="print"/>
              <a:srcRect t="17091" r="17121" b="3343"/>
              <a:stretch>
                <a:fillRect/>
              </a:stretch>
            </p:blipFill>
            <p:spPr>
              <a:xfrm>
                <a:off x="1905000" y="3299062"/>
                <a:ext cx="4895850" cy="2130187"/>
              </a:xfrm>
              <a:prstGeom prst="rect">
                <a:avLst/>
              </a:prstGeom>
            </p:spPr>
          </p:pic>
        </p:grpSp>
        <p:sp>
          <p:nvSpPr>
            <p:cNvPr id="13" name="아래쪽 화살표 12"/>
            <p:cNvSpPr/>
            <p:nvPr/>
          </p:nvSpPr>
          <p:spPr>
            <a:xfrm>
              <a:off x="2667000" y="3762375"/>
              <a:ext cx="285750" cy="342900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2076450" y="3438526"/>
              <a:ext cx="2558733" cy="280243"/>
            </a:xfrm>
            <a:prstGeom prst="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100" b="1" dirty="0" smtClean="0"/>
                <a:t>DBSS 1</a:t>
              </a:r>
              <a:r>
                <a:rPr lang="en-US" altLang="ko-KR" sz="1100" b="1" baseline="30000" dirty="0" smtClean="0"/>
                <a:t>st</a:t>
              </a:r>
              <a:r>
                <a:rPr lang="en-US" altLang="ko-KR" sz="1100" b="1" dirty="0" smtClean="0"/>
                <a:t> Factory</a:t>
              </a:r>
              <a:endParaRPr lang="ko-KR" altLang="en-US" sz="1100" b="1" dirty="0"/>
            </a:p>
          </p:txBody>
        </p:sp>
        <p:sp>
          <p:nvSpPr>
            <p:cNvPr id="15" name="아래쪽 화살표 14"/>
            <p:cNvSpPr/>
            <p:nvPr/>
          </p:nvSpPr>
          <p:spPr>
            <a:xfrm>
              <a:off x="1552575" y="1962150"/>
              <a:ext cx="381000" cy="609599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/>
            </a:p>
          </p:txBody>
        </p:sp>
      </p:grpSp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500042" y="500034"/>
          <a:ext cx="4572000" cy="548640"/>
        </p:xfrm>
        <a:graphic>
          <a:graphicData uri="http://schemas.openxmlformats.org/drawingml/2006/table">
            <a:tbl>
              <a:tblPr/>
              <a:tblGrid>
                <a:gridCol w="4572000"/>
              </a:tblGrid>
              <a:tr h="50006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8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DAEBANG SPECIAL STEEL CO., LTD </a:t>
                      </a:r>
                    </a:p>
                    <a:p>
                      <a:pPr algn="l" fontAlgn="ctr"/>
                      <a:r>
                        <a:rPr lang="en-US" altLang="ko-KR" sz="1800" b="1" i="0" u="none" strike="noStrike" dirty="0" smtClean="0">
                          <a:solidFill>
                            <a:srgbClr val="00B0F0"/>
                          </a:solidFill>
                          <a:latin typeface="맑은 고딕"/>
                        </a:rPr>
                        <a:t>  1</a:t>
                      </a:r>
                      <a:r>
                        <a:rPr lang="en-US" altLang="ko-KR" sz="1800" b="1" i="0" u="none" strike="noStrike" baseline="30000" dirty="0" smtClean="0">
                          <a:solidFill>
                            <a:srgbClr val="00B0F0"/>
                          </a:solidFill>
                          <a:latin typeface="맑은 고딕"/>
                        </a:rPr>
                        <a:t>st</a:t>
                      </a:r>
                      <a:r>
                        <a:rPr lang="en-US" altLang="ko-KR" sz="1800" b="1" i="0" u="none" strike="noStrike" baseline="0" dirty="0" smtClean="0">
                          <a:solidFill>
                            <a:srgbClr val="00B0F0"/>
                          </a:solidFill>
                          <a:latin typeface="맑은 고딕"/>
                        </a:rPr>
                        <a:t> Factory</a:t>
                      </a:r>
                      <a:endParaRPr lang="ko-KR" altLang="en-US" sz="1800" b="1" i="0" u="none" strike="noStrike" dirty="0">
                        <a:solidFill>
                          <a:srgbClr val="00B0F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40961" name="Picture 1" descr="\\192.168.0.240\대방스페샬스틸\품질관리부\황부장님이 보낸 사진들\photo Albm\새 폴더\인쇄\메추라기\사무동전경2 복사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56" y="785786"/>
            <a:ext cx="5357851" cy="7500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5" name="그림 4" descr="사장실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70" y="4929190"/>
            <a:ext cx="4929222" cy="3420000"/>
          </a:xfrm>
          <a:prstGeom prst="rect">
            <a:avLst/>
          </a:prstGeom>
        </p:spPr>
      </p:pic>
      <p:pic>
        <p:nvPicPr>
          <p:cNvPr id="6" name="그림 5" descr="사장실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70" y="1285852"/>
            <a:ext cx="4929222" cy="3420000"/>
          </a:xfrm>
          <a:prstGeom prst="rect">
            <a:avLst/>
          </a:prstGeom>
        </p:spPr>
      </p:pic>
      <p:sp>
        <p:nvSpPr>
          <p:cNvPr id="7" name="순서도: 대체 처리 6"/>
          <p:cNvSpPr/>
          <p:nvPr/>
        </p:nvSpPr>
        <p:spPr>
          <a:xfrm>
            <a:off x="1857364" y="642910"/>
            <a:ext cx="3209925" cy="457200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b="1">
                <a:latin typeface="궁서체" pitchFamily="17" charset="-127"/>
                <a:ea typeface="궁서체" pitchFamily="17" charset="-127"/>
              </a:rPr>
              <a:t>대 표 이 사 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5" name="그림 4" descr="회의실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32" y="1000100"/>
            <a:ext cx="5139661" cy="3420000"/>
          </a:xfrm>
          <a:prstGeom prst="rect">
            <a:avLst/>
          </a:prstGeom>
        </p:spPr>
      </p:pic>
      <p:pic>
        <p:nvPicPr>
          <p:cNvPr id="6" name="그림 5" descr="관리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32" y="5072066"/>
            <a:ext cx="5139661" cy="3420000"/>
          </a:xfrm>
          <a:prstGeom prst="rect">
            <a:avLst/>
          </a:prstGeom>
        </p:spPr>
      </p:pic>
      <p:sp>
        <p:nvSpPr>
          <p:cNvPr id="7" name="순서도: 대체 처리 6"/>
          <p:cNvSpPr/>
          <p:nvPr/>
        </p:nvSpPr>
        <p:spPr>
          <a:xfrm>
            <a:off x="857232" y="500034"/>
            <a:ext cx="2286016" cy="3714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100" b="1" dirty="0">
                <a:latin typeface="궁서체" pitchFamily="17" charset="-127"/>
                <a:ea typeface="궁서체" pitchFamily="17" charset="-127"/>
              </a:rPr>
              <a:t>회   의   실 </a:t>
            </a:r>
            <a:r>
              <a:rPr lang="en-US" altLang="ko-KR" sz="1100" b="1" dirty="0">
                <a:latin typeface="궁서체" pitchFamily="17" charset="-127"/>
                <a:ea typeface="궁서체" pitchFamily="17" charset="-127"/>
              </a:rPr>
              <a:t>( 2</a:t>
            </a:r>
            <a:r>
              <a:rPr lang="ko-KR" altLang="en-US" sz="1100" b="1" dirty="0">
                <a:latin typeface="궁서체" pitchFamily="17" charset="-127"/>
                <a:ea typeface="궁서체" pitchFamily="17" charset="-127"/>
              </a:rPr>
              <a:t>층 </a:t>
            </a:r>
            <a:r>
              <a:rPr lang="en-US" altLang="ko-KR" sz="1100" b="1" dirty="0">
                <a:latin typeface="궁서체" pitchFamily="17" charset="-127"/>
                <a:ea typeface="궁서체" pitchFamily="17" charset="-127"/>
              </a:rPr>
              <a:t>)</a:t>
            </a:r>
            <a:endParaRPr lang="ko-KR" altLang="en-US" sz="1100" b="1" dirty="0">
              <a:latin typeface="궁서체" pitchFamily="17" charset="-127"/>
              <a:ea typeface="궁서체" pitchFamily="17" charset="-127"/>
            </a:endParaRPr>
          </a:p>
        </p:txBody>
      </p:sp>
      <p:sp>
        <p:nvSpPr>
          <p:cNvPr id="8" name="순서도: 대체 처리 7"/>
          <p:cNvSpPr/>
          <p:nvPr/>
        </p:nvSpPr>
        <p:spPr>
          <a:xfrm>
            <a:off x="857232" y="4572000"/>
            <a:ext cx="2428892" cy="3714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100" b="1">
                <a:latin typeface="궁서체" pitchFamily="17" charset="-127"/>
                <a:ea typeface="궁서체" pitchFamily="17" charset="-127"/>
              </a:rPr>
              <a:t>관   리   부 </a:t>
            </a:r>
            <a:r>
              <a:rPr lang="en-US" altLang="ko-KR" sz="1100" b="1">
                <a:latin typeface="궁서체" pitchFamily="17" charset="-127"/>
                <a:ea typeface="궁서체" pitchFamily="17" charset="-127"/>
              </a:rPr>
              <a:t>(</a:t>
            </a:r>
            <a:r>
              <a:rPr lang="en-US" altLang="ko-KR" sz="1100" b="1" baseline="0">
                <a:latin typeface="궁서체" pitchFamily="17" charset="-127"/>
                <a:ea typeface="궁서체" pitchFamily="17" charset="-127"/>
              </a:rPr>
              <a:t> 2</a:t>
            </a:r>
            <a:r>
              <a:rPr lang="ko-KR" altLang="en-US" sz="1100" b="1" baseline="0">
                <a:latin typeface="궁서체" pitchFamily="17" charset="-127"/>
                <a:ea typeface="궁서체" pitchFamily="17" charset="-127"/>
              </a:rPr>
              <a:t>층 </a:t>
            </a:r>
            <a:r>
              <a:rPr lang="en-US" altLang="ko-KR" sz="1100" b="1" baseline="0">
                <a:latin typeface="궁서체" pitchFamily="17" charset="-127"/>
                <a:ea typeface="궁서체" pitchFamily="17" charset="-127"/>
              </a:rPr>
              <a:t>)</a:t>
            </a:r>
            <a:endParaRPr lang="ko-KR" altLang="en-US" sz="1100" b="1">
              <a:latin typeface="궁서체" pitchFamily="17" charset="-127"/>
              <a:ea typeface="궁서체" pitchFamily="17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5" name="그림 4" descr="식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32" y="5072066"/>
            <a:ext cx="5139661" cy="3420000"/>
          </a:xfrm>
          <a:prstGeom prst="rect">
            <a:avLst/>
          </a:prstGeom>
        </p:spPr>
      </p:pic>
      <p:pic>
        <p:nvPicPr>
          <p:cNvPr id="6" name="그림 5" descr="주조생산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32" y="1000100"/>
            <a:ext cx="5139661" cy="3420000"/>
          </a:xfrm>
          <a:prstGeom prst="rect">
            <a:avLst/>
          </a:prstGeom>
        </p:spPr>
      </p:pic>
      <p:sp>
        <p:nvSpPr>
          <p:cNvPr id="7" name="순서도: 대체 처리 6"/>
          <p:cNvSpPr/>
          <p:nvPr/>
        </p:nvSpPr>
        <p:spPr>
          <a:xfrm>
            <a:off x="857232" y="500034"/>
            <a:ext cx="2286016" cy="3714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b="1" dirty="0" smtClean="0">
                <a:latin typeface="궁서체" pitchFamily="17" charset="-127"/>
                <a:ea typeface="궁서체" pitchFamily="17" charset="-127"/>
              </a:rPr>
              <a:t>주 조 생 산 부</a:t>
            </a:r>
            <a:r>
              <a:rPr lang="ko-KR" altLang="en-US" sz="1100" b="1" dirty="0" smtClean="0">
                <a:latin typeface="궁서체" pitchFamily="17" charset="-127"/>
                <a:ea typeface="궁서체" pitchFamily="17" charset="-127"/>
              </a:rPr>
              <a:t> </a:t>
            </a:r>
            <a:r>
              <a:rPr lang="en-US" altLang="ko-KR" sz="1100" b="1" dirty="0">
                <a:latin typeface="궁서체" pitchFamily="17" charset="-127"/>
                <a:ea typeface="궁서체" pitchFamily="17" charset="-127"/>
              </a:rPr>
              <a:t>( </a:t>
            </a:r>
            <a:r>
              <a:rPr lang="en-US" altLang="ko-KR" sz="1100" b="1" dirty="0" smtClean="0">
                <a:latin typeface="궁서체" pitchFamily="17" charset="-127"/>
                <a:ea typeface="궁서체" pitchFamily="17" charset="-127"/>
              </a:rPr>
              <a:t>1</a:t>
            </a:r>
            <a:r>
              <a:rPr lang="ko-KR" altLang="en-US" sz="1100" b="1" dirty="0" smtClean="0">
                <a:latin typeface="궁서체" pitchFamily="17" charset="-127"/>
                <a:ea typeface="궁서체" pitchFamily="17" charset="-127"/>
              </a:rPr>
              <a:t>층 </a:t>
            </a:r>
            <a:r>
              <a:rPr lang="en-US" altLang="ko-KR" sz="1100" b="1" dirty="0">
                <a:latin typeface="궁서체" pitchFamily="17" charset="-127"/>
                <a:ea typeface="궁서체" pitchFamily="17" charset="-127"/>
              </a:rPr>
              <a:t>)</a:t>
            </a:r>
            <a:endParaRPr lang="ko-KR" altLang="en-US" sz="1100" b="1" dirty="0">
              <a:latin typeface="궁서체" pitchFamily="17" charset="-127"/>
              <a:ea typeface="궁서체" pitchFamily="17" charset="-127"/>
            </a:endParaRPr>
          </a:p>
        </p:txBody>
      </p:sp>
      <p:sp>
        <p:nvSpPr>
          <p:cNvPr id="8" name="순서도: 대체 처리 7"/>
          <p:cNvSpPr/>
          <p:nvPr/>
        </p:nvSpPr>
        <p:spPr>
          <a:xfrm>
            <a:off x="857232" y="4572000"/>
            <a:ext cx="2428892" cy="3714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b="1" dirty="0" smtClean="0">
                <a:latin typeface="궁서체" pitchFamily="17" charset="-127"/>
                <a:ea typeface="궁서체" pitchFamily="17" charset="-127"/>
              </a:rPr>
              <a:t>식     당</a:t>
            </a:r>
            <a:r>
              <a:rPr lang="ko-KR" altLang="en-US" sz="1100" b="1" dirty="0" smtClean="0">
                <a:latin typeface="궁서체" pitchFamily="17" charset="-127"/>
                <a:ea typeface="궁서체" pitchFamily="17" charset="-127"/>
              </a:rPr>
              <a:t> </a:t>
            </a:r>
            <a:r>
              <a:rPr lang="en-US" altLang="ko-KR" sz="1100" b="1" dirty="0">
                <a:latin typeface="궁서체" pitchFamily="17" charset="-127"/>
                <a:ea typeface="궁서체" pitchFamily="17" charset="-127"/>
              </a:rPr>
              <a:t>(</a:t>
            </a:r>
            <a:r>
              <a:rPr lang="en-US" altLang="ko-KR" sz="1100" b="1" baseline="0" dirty="0">
                <a:latin typeface="궁서체" pitchFamily="17" charset="-127"/>
                <a:ea typeface="궁서체" pitchFamily="17" charset="-127"/>
              </a:rPr>
              <a:t> </a:t>
            </a:r>
            <a:r>
              <a:rPr lang="ko-KR" altLang="en-US" sz="1100" b="1" baseline="0" dirty="0" smtClean="0">
                <a:latin typeface="궁서체" pitchFamily="17" charset="-127"/>
                <a:ea typeface="궁서체" pitchFamily="17" charset="-127"/>
              </a:rPr>
              <a:t>지하 </a:t>
            </a:r>
            <a:r>
              <a:rPr lang="en-US" altLang="ko-KR" sz="1100" b="1" baseline="0" dirty="0" smtClean="0">
                <a:latin typeface="궁서체" pitchFamily="17" charset="-127"/>
                <a:ea typeface="궁서체" pitchFamily="17" charset="-127"/>
              </a:rPr>
              <a:t>1</a:t>
            </a:r>
            <a:r>
              <a:rPr lang="ko-KR" altLang="en-US" sz="1100" b="1" baseline="0" dirty="0" smtClean="0">
                <a:latin typeface="궁서체" pitchFamily="17" charset="-127"/>
                <a:ea typeface="궁서체" pitchFamily="17" charset="-127"/>
              </a:rPr>
              <a:t>층 </a:t>
            </a:r>
            <a:r>
              <a:rPr lang="en-US" altLang="ko-KR" sz="1100" b="1" baseline="0" dirty="0">
                <a:latin typeface="궁서체" pitchFamily="17" charset="-127"/>
                <a:ea typeface="궁서체" pitchFamily="17" charset="-127"/>
              </a:rPr>
              <a:t>)</a:t>
            </a:r>
            <a:endParaRPr lang="ko-KR" altLang="en-US" sz="1100" b="1" dirty="0">
              <a:latin typeface="궁서체" pitchFamily="17" charset="-127"/>
              <a:ea typeface="궁서체" pitchFamily="17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37" descr="P2154465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94" y="4857752"/>
            <a:ext cx="5284800" cy="36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38" descr="P2154459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94" y="1071538"/>
            <a:ext cx="5286412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바닥글 개체 틀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500042" y="500034"/>
          <a:ext cx="4572000" cy="548640"/>
        </p:xfrm>
        <a:graphic>
          <a:graphicData uri="http://schemas.openxmlformats.org/drawingml/2006/table">
            <a:tbl>
              <a:tblPr/>
              <a:tblGrid>
                <a:gridCol w="4572000"/>
              </a:tblGrid>
              <a:tr h="50006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8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DAEBANG SPECIAL STEEL CO., LTD </a:t>
                      </a:r>
                    </a:p>
                    <a:p>
                      <a:pPr algn="l" fontAlgn="ctr"/>
                      <a:r>
                        <a:rPr lang="en-US" altLang="ko-KR" sz="1800" b="1" i="0" u="none" strike="noStrike" dirty="0" smtClean="0">
                          <a:solidFill>
                            <a:srgbClr val="00B0F0"/>
                          </a:solidFill>
                          <a:latin typeface="맑은 고딕"/>
                        </a:rPr>
                        <a:t>  2</a:t>
                      </a:r>
                      <a:r>
                        <a:rPr lang="en-US" altLang="ko-KR" sz="1800" b="1" i="0" u="none" strike="noStrike" baseline="30000" dirty="0" smtClean="0">
                          <a:solidFill>
                            <a:srgbClr val="00B0F0"/>
                          </a:solidFill>
                          <a:latin typeface="맑은 고딕"/>
                        </a:rPr>
                        <a:t>nd</a:t>
                      </a:r>
                      <a:r>
                        <a:rPr lang="en-US" altLang="ko-KR" sz="1800" b="1" i="0" u="none" strike="noStrike" baseline="0" dirty="0" smtClean="0">
                          <a:solidFill>
                            <a:srgbClr val="00B0F0"/>
                          </a:solidFill>
                          <a:latin typeface="맑은 고딕"/>
                        </a:rPr>
                        <a:t>  Factory</a:t>
                      </a:r>
                      <a:endParaRPr lang="ko-KR" altLang="en-US" sz="1800" b="1" i="0" u="none" strike="noStrike" dirty="0">
                        <a:solidFill>
                          <a:srgbClr val="00B0F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5" name="그림 4" descr="HSY_28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70" y="4929190"/>
            <a:ext cx="5072098" cy="3420000"/>
          </a:xfrm>
          <a:prstGeom prst="rect">
            <a:avLst/>
          </a:prstGeom>
        </p:spPr>
      </p:pic>
      <p:pic>
        <p:nvPicPr>
          <p:cNvPr id="6" name="그림 5" descr="HSY_28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70" y="1357290"/>
            <a:ext cx="5072097" cy="3420000"/>
          </a:xfrm>
          <a:prstGeom prst="rect">
            <a:avLst/>
          </a:prstGeom>
        </p:spPr>
      </p:pic>
      <p:sp>
        <p:nvSpPr>
          <p:cNvPr id="7" name="순서도: 대체 처리 6"/>
          <p:cNvSpPr/>
          <p:nvPr/>
        </p:nvSpPr>
        <p:spPr>
          <a:xfrm>
            <a:off x="1857364" y="642910"/>
            <a:ext cx="3209925" cy="457200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b="1">
                <a:latin typeface="궁서체" pitchFamily="17" charset="-127"/>
                <a:ea typeface="궁서체" pitchFamily="17" charset="-127"/>
              </a:rPr>
              <a:t>대 표 이 사 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5" name="그림 4" descr="HSY_28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32" y="1000100"/>
            <a:ext cx="5139661" cy="3420000"/>
          </a:xfrm>
          <a:prstGeom prst="rect">
            <a:avLst/>
          </a:prstGeom>
        </p:spPr>
      </p:pic>
      <p:pic>
        <p:nvPicPr>
          <p:cNvPr id="6" name="그림 5" descr="HSY_28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32" y="5072066"/>
            <a:ext cx="5139661" cy="3420000"/>
          </a:xfrm>
          <a:prstGeom prst="rect">
            <a:avLst/>
          </a:prstGeom>
        </p:spPr>
      </p:pic>
      <p:sp>
        <p:nvSpPr>
          <p:cNvPr id="7" name="순서도: 대체 처리 6"/>
          <p:cNvSpPr/>
          <p:nvPr/>
        </p:nvSpPr>
        <p:spPr>
          <a:xfrm>
            <a:off x="857232" y="500034"/>
            <a:ext cx="2286016" cy="3714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100" b="1" dirty="0" smtClean="0">
                <a:latin typeface="궁서체" pitchFamily="17" charset="-127"/>
                <a:ea typeface="궁서체" pitchFamily="17" charset="-127"/>
              </a:rPr>
              <a:t>영업부</a:t>
            </a:r>
            <a:r>
              <a:rPr lang="en-US" altLang="ko-KR" sz="1100" b="1" dirty="0" smtClean="0">
                <a:latin typeface="궁서체" pitchFamily="17" charset="-127"/>
                <a:ea typeface="궁서체" pitchFamily="17" charset="-127"/>
              </a:rPr>
              <a:t>. </a:t>
            </a:r>
            <a:r>
              <a:rPr lang="ko-KR" altLang="en-US" b="1" dirty="0" smtClean="0">
                <a:latin typeface="궁서체" pitchFamily="17" charset="-127"/>
                <a:ea typeface="궁서체" pitchFamily="17" charset="-127"/>
              </a:rPr>
              <a:t>품질관리부</a:t>
            </a:r>
            <a:r>
              <a:rPr lang="en-US" altLang="ko-KR" sz="1100" b="1" dirty="0" smtClean="0">
                <a:latin typeface="궁서체" pitchFamily="17" charset="-127"/>
                <a:ea typeface="궁서체" pitchFamily="17" charset="-127"/>
              </a:rPr>
              <a:t>( </a:t>
            </a:r>
            <a:r>
              <a:rPr lang="en-US" altLang="ko-KR" b="1" dirty="0" smtClean="0">
                <a:latin typeface="궁서체" pitchFamily="17" charset="-127"/>
                <a:ea typeface="궁서체" pitchFamily="17" charset="-127"/>
              </a:rPr>
              <a:t>2</a:t>
            </a:r>
            <a:r>
              <a:rPr lang="ko-KR" altLang="en-US" sz="1100" b="1" dirty="0" smtClean="0">
                <a:latin typeface="궁서체" pitchFamily="17" charset="-127"/>
                <a:ea typeface="궁서체" pitchFamily="17" charset="-127"/>
              </a:rPr>
              <a:t>층 </a:t>
            </a:r>
            <a:r>
              <a:rPr lang="en-US" altLang="ko-KR" sz="1100" b="1" dirty="0">
                <a:latin typeface="궁서체" pitchFamily="17" charset="-127"/>
                <a:ea typeface="궁서체" pitchFamily="17" charset="-127"/>
              </a:rPr>
              <a:t>)</a:t>
            </a:r>
            <a:endParaRPr lang="ko-KR" altLang="en-US" sz="1100" b="1" dirty="0">
              <a:latin typeface="궁서체" pitchFamily="17" charset="-127"/>
              <a:ea typeface="궁서체" pitchFamily="17" charset="-127"/>
            </a:endParaRPr>
          </a:p>
        </p:txBody>
      </p:sp>
      <p:sp>
        <p:nvSpPr>
          <p:cNvPr id="8" name="순서도: 대체 처리 7"/>
          <p:cNvSpPr/>
          <p:nvPr/>
        </p:nvSpPr>
        <p:spPr>
          <a:xfrm>
            <a:off x="857232" y="4572000"/>
            <a:ext cx="2428892" cy="3714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100" b="1" dirty="0" smtClean="0">
                <a:latin typeface="궁서체" pitchFamily="17" charset="-127"/>
                <a:ea typeface="궁서체" pitchFamily="17" charset="-127"/>
              </a:rPr>
              <a:t>회  의  실 </a:t>
            </a:r>
            <a:r>
              <a:rPr lang="en-US" altLang="ko-KR" sz="1100" b="1" dirty="0">
                <a:latin typeface="궁서체" pitchFamily="17" charset="-127"/>
                <a:ea typeface="궁서체" pitchFamily="17" charset="-127"/>
              </a:rPr>
              <a:t>(</a:t>
            </a:r>
            <a:r>
              <a:rPr lang="en-US" altLang="ko-KR" sz="1100" b="1" baseline="0" dirty="0">
                <a:latin typeface="궁서체" pitchFamily="17" charset="-127"/>
                <a:ea typeface="궁서체" pitchFamily="17" charset="-127"/>
              </a:rPr>
              <a:t> </a:t>
            </a:r>
            <a:r>
              <a:rPr lang="en-US" altLang="ko-KR" sz="1100" b="1" baseline="0" dirty="0" smtClean="0">
                <a:latin typeface="궁서체" pitchFamily="17" charset="-127"/>
                <a:ea typeface="궁서체" pitchFamily="17" charset="-127"/>
              </a:rPr>
              <a:t>2</a:t>
            </a:r>
            <a:r>
              <a:rPr lang="ko-KR" altLang="en-US" sz="1100" b="1" baseline="0" dirty="0" smtClean="0">
                <a:latin typeface="궁서체" pitchFamily="17" charset="-127"/>
                <a:ea typeface="궁서체" pitchFamily="17" charset="-127"/>
              </a:rPr>
              <a:t>층 </a:t>
            </a:r>
            <a:r>
              <a:rPr lang="en-US" altLang="ko-KR" sz="1100" b="1" baseline="0" dirty="0">
                <a:latin typeface="궁서체" pitchFamily="17" charset="-127"/>
                <a:ea typeface="궁서체" pitchFamily="17" charset="-127"/>
              </a:rPr>
              <a:t>)</a:t>
            </a:r>
            <a:endParaRPr lang="ko-KR" altLang="en-US" sz="1100" b="1" dirty="0">
              <a:latin typeface="궁서체" pitchFamily="17" charset="-127"/>
              <a:ea typeface="궁서체" pitchFamily="17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5" name="그림 4" descr="HSY_28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32" y="5072066"/>
            <a:ext cx="5139661" cy="3420000"/>
          </a:xfrm>
          <a:prstGeom prst="rect">
            <a:avLst/>
          </a:prstGeom>
        </p:spPr>
      </p:pic>
      <p:pic>
        <p:nvPicPr>
          <p:cNvPr id="6" name="그림 5" descr="HSY_28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32" y="1000100"/>
            <a:ext cx="5139661" cy="3420000"/>
          </a:xfrm>
          <a:prstGeom prst="rect">
            <a:avLst/>
          </a:prstGeom>
        </p:spPr>
      </p:pic>
      <p:sp>
        <p:nvSpPr>
          <p:cNvPr id="7" name="순서도: 대체 처리 6"/>
          <p:cNvSpPr/>
          <p:nvPr/>
        </p:nvSpPr>
        <p:spPr>
          <a:xfrm>
            <a:off x="857232" y="500034"/>
            <a:ext cx="2286016" cy="3714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100" b="1" dirty="0" smtClean="0">
                <a:latin typeface="궁서체" pitchFamily="17" charset="-127"/>
                <a:ea typeface="궁서체" pitchFamily="17" charset="-127"/>
              </a:rPr>
              <a:t>실  험  실 </a:t>
            </a:r>
            <a:r>
              <a:rPr lang="en-US" altLang="ko-KR" sz="1100" b="1" dirty="0" smtClean="0">
                <a:latin typeface="궁서체" pitchFamily="17" charset="-127"/>
                <a:ea typeface="궁서체" pitchFamily="17" charset="-127"/>
              </a:rPr>
              <a:t>( 1</a:t>
            </a:r>
            <a:r>
              <a:rPr lang="ko-KR" altLang="en-US" sz="1100" b="1" dirty="0" smtClean="0">
                <a:latin typeface="궁서체" pitchFamily="17" charset="-127"/>
                <a:ea typeface="궁서체" pitchFamily="17" charset="-127"/>
              </a:rPr>
              <a:t>층 </a:t>
            </a:r>
            <a:r>
              <a:rPr lang="en-US" altLang="ko-KR" sz="1100" b="1" dirty="0">
                <a:latin typeface="궁서체" pitchFamily="17" charset="-127"/>
                <a:ea typeface="궁서체" pitchFamily="17" charset="-127"/>
              </a:rPr>
              <a:t>)</a:t>
            </a:r>
            <a:endParaRPr lang="ko-KR" altLang="en-US" sz="1100" b="1" dirty="0">
              <a:latin typeface="궁서체" pitchFamily="17" charset="-127"/>
              <a:ea typeface="궁서체" pitchFamily="17" charset="-127"/>
            </a:endParaRPr>
          </a:p>
        </p:txBody>
      </p:sp>
      <p:sp>
        <p:nvSpPr>
          <p:cNvPr id="8" name="순서도: 대체 처리 7"/>
          <p:cNvSpPr/>
          <p:nvPr/>
        </p:nvSpPr>
        <p:spPr>
          <a:xfrm>
            <a:off x="857232" y="4572000"/>
            <a:ext cx="2428892" cy="3714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b="1" dirty="0" smtClean="0">
                <a:latin typeface="궁서체" pitchFamily="17" charset="-127"/>
                <a:ea typeface="궁서체" pitchFamily="17" charset="-127"/>
              </a:rPr>
              <a:t>시  험  장  비</a:t>
            </a:r>
            <a:r>
              <a:rPr lang="ko-KR" altLang="en-US" sz="1100" b="1" dirty="0" smtClean="0">
                <a:latin typeface="궁서체" pitchFamily="17" charset="-127"/>
                <a:ea typeface="궁서체" pitchFamily="17" charset="-127"/>
              </a:rPr>
              <a:t> </a:t>
            </a:r>
            <a:r>
              <a:rPr lang="en-US" altLang="ko-KR" sz="1100" b="1" dirty="0" smtClean="0">
                <a:latin typeface="궁서체" pitchFamily="17" charset="-127"/>
                <a:ea typeface="궁서체" pitchFamily="17" charset="-127"/>
              </a:rPr>
              <a:t>(</a:t>
            </a:r>
            <a:r>
              <a:rPr lang="en-US" altLang="ko-KR" sz="1100" b="1" baseline="0" dirty="0" smtClean="0">
                <a:latin typeface="궁서체" pitchFamily="17" charset="-127"/>
                <a:ea typeface="궁서체" pitchFamily="17" charset="-127"/>
              </a:rPr>
              <a:t> </a:t>
            </a:r>
            <a:r>
              <a:rPr lang="en-US" altLang="ko-KR" b="1" dirty="0" smtClean="0">
                <a:latin typeface="궁서체" pitchFamily="17" charset="-127"/>
                <a:ea typeface="궁서체" pitchFamily="17" charset="-127"/>
              </a:rPr>
              <a:t>1</a:t>
            </a:r>
            <a:r>
              <a:rPr lang="ko-KR" altLang="en-US" sz="1100" b="1" baseline="0" dirty="0" smtClean="0">
                <a:latin typeface="궁서체" pitchFamily="17" charset="-127"/>
                <a:ea typeface="궁서체" pitchFamily="17" charset="-127"/>
              </a:rPr>
              <a:t>층 </a:t>
            </a:r>
            <a:r>
              <a:rPr lang="en-US" altLang="ko-KR" sz="1100" b="1" baseline="0" dirty="0">
                <a:latin typeface="궁서체" pitchFamily="17" charset="-127"/>
                <a:ea typeface="궁서체" pitchFamily="17" charset="-127"/>
              </a:rPr>
              <a:t>)</a:t>
            </a:r>
            <a:endParaRPr lang="ko-KR" altLang="en-US" sz="1100" b="1" dirty="0">
              <a:latin typeface="궁서체" pitchFamily="17" charset="-127"/>
              <a:ea typeface="궁서체" pitchFamily="17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5" name="그림 4" descr="40톤 용해로.jpg"/>
          <p:cNvPicPr>
            <a:picLocks noChangeAspect="1"/>
          </p:cNvPicPr>
          <p:nvPr/>
        </p:nvPicPr>
        <p:blipFill>
          <a:blip r:embed="rId2" cstate="print"/>
          <a:srcRect t="14614"/>
          <a:stretch>
            <a:fillRect/>
          </a:stretch>
        </p:blipFill>
        <p:spPr>
          <a:xfrm>
            <a:off x="857232" y="1500166"/>
            <a:ext cx="5190128" cy="666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순서도: 대체 처리 7"/>
          <p:cNvSpPr/>
          <p:nvPr/>
        </p:nvSpPr>
        <p:spPr>
          <a:xfrm>
            <a:off x="1928802" y="785786"/>
            <a:ext cx="2786081" cy="371475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100" b="1" dirty="0">
                <a:latin typeface="궁서체" pitchFamily="17" charset="-127"/>
                <a:ea typeface="궁서체" pitchFamily="17" charset="-127"/>
              </a:rPr>
              <a:t>용 해 </a:t>
            </a:r>
            <a:r>
              <a:rPr lang="ko-KR" altLang="en-US" sz="1100" b="1" dirty="0" err="1">
                <a:latin typeface="궁서체" pitchFamily="17" charset="-127"/>
                <a:ea typeface="궁서체" pitchFamily="17" charset="-127"/>
              </a:rPr>
              <a:t>로</a:t>
            </a:r>
            <a:r>
              <a:rPr lang="ko-KR" altLang="en-US" sz="1100" b="1" dirty="0">
                <a:latin typeface="궁서체" pitchFamily="17" charset="-127"/>
                <a:ea typeface="궁서체" pitchFamily="17" charset="-127"/>
              </a:rPr>
              <a:t> </a:t>
            </a:r>
            <a:r>
              <a:rPr lang="en-US" altLang="ko-KR" sz="1100" b="1" dirty="0">
                <a:latin typeface="궁서체" pitchFamily="17" charset="-127"/>
                <a:ea typeface="궁서체" pitchFamily="17" charset="-127"/>
              </a:rPr>
              <a:t>( </a:t>
            </a:r>
            <a:r>
              <a:rPr lang="en-US" altLang="ko-KR" b="1" dirty="0" smtClean="0">
                <a:latin typeface="궁서체" pitchFamily="17" charset="-127"/>
                <a:ea typeface="궁서체" pitchFamily="17" charset="-127"/>
              </a:rPr>
              <a:t>82</a:t>
            </a:r>
            <a:r>
              <a:rPr lang="ko-KR" altLang="en-US" sz="1100" b="1" dirty="0" smtClean="0">
                <a:latin typeface="궁서체" pitchFamily="17" charset="-127"/>
                <a:ea typeface="궁서체" pitchFamily="17" charset="-127"/>
              </a:rPr>
              <a:t>톤 </a:t>
            </a:r>
            <a:r>
              <a:rPr lang="en-US" altLang="ko-KR" sz="1100" b="1" dirty="0">
                <a:latin typeface="궁서체" pitchFamily="17" charset="-127"/>
                <a:ea typeface="궁서체" pitchFamily="17" charset="-127"/>
              </a:rPr>
              <a:t>)</a:t>
            </a:r>
            <a:endParaRPr lang="ko-KR" altLang="en-US" sz="1100" b="1" dirty="0">
              <a:latin typeface="궁서체" pitchFamily="17" charset="-127"/>
              <a:ea typeface="궁서체" pitchFamily="17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7" name="그림 6" descr="20톤 용해로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32" y="1000100"/>
            <a:ext cx="5139661" cy="34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그림 7" descr="40톥조작판넬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32" y="5072066"/>
            <a:ext cx="5139661" cy="34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순서도: 대체 처리 8"/>
          <p:cNvSpPr/>
          <p:nvPr/>
        </p:nvSpPr>
        <p:spPr>
          <a:xfrm>
            <a:off x="1000108" y="5143504"/>
            <a:ext cx="2786081" cy="3714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latin typeface="궁서체" pitchFamily="17" charset="-127"/>
                <a:ea typeface="궁서체" pitchFamily="17" charset="-127"/>
              </a:rPr>
              <a:t>CONTROL ROOM</a:t>
            </a:r>
            <a:endParaRPr lang="ko-KR" altLang="en-US" sz="1100" b="1" dirty="0">
              <a:latin typeface="궁서체" pitchFamily="17" charset="-127"/>
              <a:ea typeface="궁서체" pitchFamily="17" charset="-127"/>
            </a:endParaRPr>
          </a:p>
        </p:txBody>
      </p:sp>
      <p:sp>
        <p:nvSpPr>
          <p:cNvPr id="6" name="순서도: 대체 처리 5"/>
          <p:cNvSpPr/>
          <p:nvPr/>
        </p:nvSpPr>
        <p:spPr>
          <a:xfrm>
            <a:off x="1000108" y="1071538"/>
            <a:ext cx="2786081" cy="3714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100" b="1" dirty="0">
                <a:latin typeface="궁서체" pitchFamily="17" charset="-127"/>
                <a:ea typeface="궁서체" pitchFamily="17" charset="-127"/>
              </a:rPr>
              <a:t>용 해 </a:t>
            </a:r>
            <a:r>
              <a:rPr lang="ko-KR" altLang="en-US" sz="1100" b="1" dirty="0" err="1">
                <a:latin typeface="궁서체" pitchFamily="17" charset="-127"/>
                <a:ea typeface="궁서체" pitchFamily="17" charset="-127"/>
              </a:rPr>
              <a:t>로</a:t>
            </a:r>
            <a:r>
              <a:rPr lang="ko-KR" altLang="en-US" sz="1100" b="1" dirty="0">
                <a:latin typeface="궁서체" pitchFamily="17" charset="-127"/>
                <a:ea typeface="궁서체" pitchFamily="17" charset="-127"/>
              </a:rPr>
              <a:t> </a:t>
            </a:r>
            <a:r>
              <a:rPr lang="en-US" altLang="ko-KR" sz="1100" b="1" dirty="0">
                <a:latin typeface="궁서체" pitchFamily="17" charset="-127"/>
                <a:ea typeface="궁서체" pitchFamily="17" charset="-127"/>
              </a:rPr>
              <a:t>( </a:t>
            </a:r>
            <a:r>
              <a:rPr lang="en-US" altLang="ko-KR" sz="1100" b="1" dirty="0" smtClean="0">
                <a:latin typeface="궁서체" pitchFamily="17" charset="-127"/>
                <a:ea typeface="궁서체" pitchFamily="17" charset="-127"/>
              </a:rPr>
              <a:t>47</a:t>
            </a:r>
            <a:r>
              <a:rPr lang="ko-KR" altLang="en-US" sz="1100" b="1" dirty="0" smtClean="0">
                <a:latin typeface="궁서체" pitchFamily="17" charset="-127"/>
                <a:ea typeface="궁서체" pitchFamily="17" charset="-127"/>
              </a:rPr>
              <a:t>톤 </a:t>
            </a:r>
            <a:r>
              <a:rPr lang="en-US" altLang="ko-KR" sz="1100" b="1" dirty="0">
                <a:latin typeface="궁서체" pitchFamily="17" charset="-127"/>
                <a:ea typeface="궁서체" pitchFamily="17" charset="-127"/>
              </a:rPr>
              <a:t>)</a:t>
            </a:r>
            <a:endParaRPr lang="ko-KR" altLang="en-US" sz="1100" b="1" dirty="0">
              <a:latin typeface="궁서체" pitchFamily="17" charset="-127"/>
              <a:ea typeface="궁서체" pitchFamily="17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7" descr="PA2400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84" y="857224"/>
            <a:ext cx="4618481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1" descr="전기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84" y="4714876"/>
            <a:ext cx="4669833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2" descr="전기로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8" y="714348"/>
            <a:ext cx="4908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3" descr="전기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8" y="4714876"/>
            <a:ext cx="4915895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7" descr="PA310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84" y="785786"/>
            <a:ext cx="4619388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8" descr="PB0500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8" y="4643438"/>
            <a:ext cx="4942041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5" descr="PB0500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84" y="642910"/>
            <a:ext cx="4702041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6" descr="PA2400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8" y="4786314"/>
            <a:ext cx="5039024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5" descr="gw0030 (15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84" y="4714876"/>
            <a:ext cx="4793794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6" descr="gw0030 (19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84" y="785786"/>
            <a:ext cx="4716917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1" descr="IMAG05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70" y="714348"/>
            <a:ext cx="4855758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3" descr="IMAG054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70" y="4643438"/>
            <a:ext cx="4913939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4" descr="S43003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84" y="571472"/>
            <a:ext cx="461024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5" descr="S430033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46" y="4357686"/>
            <a:ext cx="4717654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6" descr="S43003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8" y="642910"/>
            <a:ext cx="4808704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7" descr="S430033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8" y="4714876"/>
            <a:ext cx="4761677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8" descr="P10101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8" y="4643438"/>
            <a:ext cx="490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9" descr="S43000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84" y="714348"/>
            <a:ext cx="4714908" cy="3667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9" descr="가열로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22" y="4714876"/>
            <a:ext cx="4682384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0" descr="가열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60" y="785786"/>
            <a:ext cx="4560306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4" descr="P10101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84" y="642910"/>
            <a:ext cx="4649160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5" descr="P10101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46" y="4786314"/>
            <a:ext cx="4696386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92" descr="P10101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46" y="714348"/>
            <a:ext cx="4620268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3" descr="P101015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8" y="4714876"/>
            <a:ext cx="4797576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user\바탕 화면\H8027 BOSS\output\P8247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8" y="857224"/>
            <a:ext cx="4698656" cy="3600000"/>
          </a:xfrm>
          <a:prstGeom prst="rect">
            <a:avLst/>
          </a:prstGeom>
          <a:noFill/>
        </p:spPr>
      </p:pic>
      <p:pic>
        <p:nvPicPr>
          <p:cNvPr id="13" name="Picture 3" descr="C:\Documents and Settings\user\바탕 화면\H8027 BOSS\output\P82472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8" y="4714876"/>
            <a:ext cx="4698656" cy="3600000"/>
          </a:xfrm>
          <a:prstGeom prst="rect">
            <a:avLst/>
          </a:prstGeom>
          <a:noFill/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9" descr="P91401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70" y="642910"/>
            <a:ext cx="4920739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0" descr="P91401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32" y="4572000"/>
            <a:ext cx="5176401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user\바탕 화면\H8027 BOSS\output\P82873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84" y="4572000"/>
            <a:ext cx="4698656" cy="3600000"/>
          </a:xfrm>
          <a:prstGeom prst="rect">
            <a:avLst/>
          </a:prstGeom>
          <a:noFill/>
        </p:spPr>
      </p:pic>
      <p:pic>
        <p:nvPicPr>
          <p:cNvPr id="53251" name="Picture 3" descr="C:\Documents and Settings\user\바탕 화면\H8027 BOSS\output\P82873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46" y="642910"/>
            <a:ext cx="4698656" cy="3600000"/>
          </a:xfrm>
          <a:prstGeom prst="rect">
            <a:avLst/>
          </a:prstGeom>
          <a:noFill/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C:\Documents and Settings\user\바탕 화면\정재명백업(20091203)\업체별 자료\상해외고조선\SWS H1113 R H\외고\output\output\P91504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84" y="571472"/>
            <a:ext cx="4852146" cy="3780000"/>
          </a:xfrm>
          <a:prstGeom prst="rect">
            <a:avLst/>
          </a:prstGeom>
          <a:noFill/>
        </p:spPr>
      </p:pic>
      <p:pic>
        <p:nvPicPr>
          <p:cNvPr id="47109" name="Picture 5" descr="C:\Documents and Settings\user\바탕 화면\정재명백업(20091203)\업체별 자료\상해외고조선\SWS H1113 R H\외고\output\output\P91504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84" y="4572000"/>
            <a:ext cx="4852146" cy="3780000"/>
          </a:xfrm>
          <a:prstGeom prst="rect">
            <a:avLst/>
          </a:prstGeom>
          <a:noFill/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user\바탕 화면\정재명백업(20091203)\업체별 자료\상해외고조선\SWS H1113 R H\외고\output\output\P91505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8" y="4572000"/>
            <a:ext cx="4852145" cy="3780000"/>
          </a:xfrm>
          <a:prstGeom prst="rect">
            <a:avLst/>
          </a:prstGeom>
          <a:noFill/>
        </p:spPr>
      </p:pic>
      <p:pic>
        <p:nvPicPr>
          <p:cNvPr id="48133" name="Picture 5" descr="C:\Documents and Settings\user\바탕 화면\정재명백업(20091203)\업체별 자료\상해외고조선\SWS H1113 R H\외고\output\output\P91505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8" y="571472"/>
            <a:ext cx="4852145" cy="3780000"/>
          </a:xfrm>
          <a:prstGeom prst="rect">
            <a:avLst/>
          </a:prstGeom>
          <a:noFill/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0" descr="P10100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46" y="785786"/>
            <a:ext cx="4785425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1" descr="P10100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46" y="4714876"/>
            <a:ext cx="4809856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user\바탕 화면\정재명백업(20091203)\업체별 자료\상해외고조선\SWS H1113 R H\외고\output\output\P91505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8" y="4572000"/>
            <a:ext cx="4852145" cy="3780000"/>
          </a:xfrm>
          <a:prstGeom prst="rect">
            <a:avLst/>
          </a:prstGeom>
          <a:noFill/>
        </p:spPr>
      </p:pic>
      <p:pic>
        <p:nvPicPr>
          <p:cNvPr id="49155" name="Picture 3" descr="C:\Documents and Settings\user\바탕 화면\정재명백업(20091203)\업체별 자료\상해외고조선\SWS H1113 R H\외고\output\output\P91505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8" y="571472"/>
            <a:ext cx="4852145" cy="3780000"/>
          </a:xfrm>
          <a:prstGeom prst="rect">
            <a:avLst/>
          </a:prstGeom>
          <a:noFill/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user\바탕 화면\정재명백업(20091203)\업체별 자료\상해외고조선\SWS H1113 R H\외고\output\output\P91505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70" y="4643438"/>
            <a:ext cx="4852145" cy="3780000"/>
          </a:xfrm>
          <a:prstGeom prst="rect">
            <a:avLst/>
          </a:prstGeom>
          <a:noFill/>
        </p:spPr>
      </p:pic>
      <p:pic>
        <p:nvPicPr>
          <p:cNvPr id="50179" name="Picture 3" descr="C:\Documents and Settings\user\바탕 화면\정재명백업(20091203)\업체별 자료\상해외고조선\SWS H1113 R H\외고\output\output\P91505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70" y="571472"/>
            <a:ext cx="4852145" cy="3780000"/>
          </a:xfrm>
          <a:prstGeom prst="rect">
            <a:avLst/>
          </a:prstGeom>
          <a:noFill/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33" descr="DSC03346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46" y="4786314"/>
            <a:ext cx="47916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34" descr="DSC03327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46" y="714348"/>
            <a:ext cx="47916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142984" y="785786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RUDDER HORN DIMENSION CHECK</a:t>
            </a:r>
            <a:endParaRPr lang="ko-KR" altLang="en-US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42984" y="4857752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RUDDER HORN DIMENSION CHECK</a:t>
            </a:r>
            <a:endParaRPr lang="ko-KR" altLang="en-US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8" descr="P10100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46" y="714348"/>
            <a:ext cx="47026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9" descr="P101006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8" y="4714876"/>
            <a:ext cx="4834146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S10305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8" y="500034"/>
            <a:ext cx="4842229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S10306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8" y="4643438"/>
            <a:ext cx="4794978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S10303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46" y="714348"/>
            <a:ext cx="4792885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S103033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46" y="4643438"/>
            <a:ext cx="4832583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user\바탕 화면\H8027 BOSS\output\P82873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46" y="4643438"/>
            <a:ext cx="4698656" cy="3600000"/>
          </a:xfrm>
          <a:prstGeom prst="rect">
            <a:avLst/>
          </a:prstGeom>
          <a:noFill/>
        </p:spPr>
      </p:pic>
      <p:pic>
        <p:nvPicPr>
          <p:cNvPr id="54275" name="Picture 3" descr="C:\Documents and Settings\user\바탕 화면\H8027 BOSS\output\P82873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46" y="785786"/>
            <a:ext cx="4698656" cy="3600000"/>
          </a:xfrm>
          <a:prstGeom prst="rect">
            <a:avLst/>
          </a:prstGeom>
          <a:noFill/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6" descr="P10100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8" y="785786"/>
            <a:ext cx="5565392" cy="75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4" descr="P10100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04" y="642910"/>
            <a:ext cx="5989909" cy="75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user\바탕 화면\정재명백업(20091203)\업체별 자료\상해외고조선\SWS H1113 R H\외고\output\output\P91773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8" y="4572000"/>
            <a:ext cx="4852145" cy="3780000"/>
          </a:xfrm>
          <a:prstGeom prst="rect">
            <a:avLst/>
          </a:prstGeom>
          <a:noFill/>
        </p:spPr>
      </p:pic>
      <p:pic>
        <p:nvPicPr>
          <p:cNvPr id="51203" name="Picture 3" descr="C:\Documents and Settings\user\바탕 화면\정재명백업(20091203)\업체별 자료\상해외고조선\SWS H1113 R H\외고\output\output\P91705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8" y="642910"/>
            <a:ext cx="4852145" cy="3780000"/>
          </a:xfrm>
          <a:prstGeom prst="rect">
            <a:avLst/>
          </a:prstGeom>
          <a:noFill/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2" descr="P22339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8" y="714348"/>
            <a:ext cx="5700599" cy="75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03" descr="P22339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84" y="857224"/>
            <a:ext cx="4606624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5" descr="P223396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84" y="4786314"/>
            <a:ext cx="463612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0" descr="P10103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46" y="714348"/>
            <a:ext cx="4678137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1" descr="P10103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46" y="4786314"/>
            <a:ext cx="465991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12" descr="P10103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46" y="714348"/>
            <a:ext cx="4706811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3" descr="P101034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8" y="4643438"/>
            <a:ext cx="4898123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5" name="그림 4" descr="P33011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46" y="714348"/>
            <a:ext cx="4752000" cy="3600000"/>
          </a:xfrm>
          <a:prstGeom prst="rect">
            <a:avLst/>
          </a:prstGeom>
        </p:spPr>
      </p:pic>
      <p:pic>
        <p:nvPicPr>
          <p:cNvPr id="6" name="그림 5" descr="P33011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46" y="4643438"/>
            <a:ext cx="4752000" cy="3600000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5" name="그림 4" descr="P10604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8" y="4714876"/>
            <a:ext cx="4752000" cy="3600000"/>
          </a:xfrm>
          <a:prstGeom prst="rect">
            <a:avLst/>
          </a:prstGeom>
        </p:spPr>
      </p:pic>
      <p:pic>
        <p:nvPicPr>
          <p:cNvPr id="6" name="그림 5" descr="1285벨마우스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8" y="857224"/>
            <a:ext cx="4752000" cy="3600000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18" descr="사진0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80" y="714348"/>
            <a:ext cx="5742238" cy="75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19" descr="사진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8" y="4572000"/>
            <a:ext cx="4836955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20" descr="사진0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46" y="714348"/>
            <a:ext cx="4865114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48"/>
          <p:cNvGrpSpPr>
            <a:grpSpLocks/>
          </p:cNvGrpSpPr>
          <p:nvPr/>
        </p:nvGrpSpPr>
        <p:grpSpPr bwMode="auto">
          <a:xfrm>
            <a:off x="1071546" y="714348"/>
            <a:ext cx="4788000" cy="3600000"/>
            <a:chOff x="0" y="0"/>
            <a:chExt cx="670" cy="511"/>
          </a:xfrm>
        </p:grpSpPr>
        <p:pic>
          <p:nvPicPr>
            <p:cNvPr id="10" name="Picture 149" descr="사진03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670" cy="5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Oval 150"/>
            <p:cNvSpPr>
              <a:spLocks noChangeArrowheads="1"/>
            </p:cNvSpPr>
            <p:nvPr/>
          </p:nvSpPr>
          <p:spPr bwMode="auto">
            <a:xfrm>
              <a:off x="92" y="93"/>
              <a:ext cx="490" cy="353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</p:sp>
      </p:grpSp>
      <p:grpSp>
        <p:nvGrpSpPr>
          <p:cNvPr id="7" name="Group 151"/>
          <p:cNvGrpSpPr>
            <a:grpSpLocks/>
          </p:cNvGrpSpPr>
          <p:nvPr/>
        </p:nvGrpSpPr>
        <p:grpSpPr bwMode="auto">
          <a:xfrm>
            <a:off x="1071546" y="4643438"/>
            <a:ext cx="4788000" cy="3600000"/>
            <a:chOff x="0" y="5064125"/>
            <a:chExt cx="672" cy="519"/>
          </a:xfrm>
        </p:grpSpPr>
        <p:pic>
          <p:nvPicPr>
            <p:cNvPr id="8" name="Picture 152" descr="사진01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5064125"/>
              <a:ext cx="672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Oval 153"/>
            <p:cNvSpPr>
              <a:spLocks noChangeArrowheads="1"/>
            </p:cNvSpPr>
            <p:nvPr/>
          </p:nvSpPr>
          <p:spPr bwMode="auto">
            <a:xfrm>
              <a:off x="223" y="5064284"/>
              <a:ext cx="299" cy="235"/>
            </a:xfrm>
            <a:prstGeom prst="ellipse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</p:sp>
      </p:grpSp>
      <p:sp>
        <p:nvSpPr>
          <p:cNvPr id="13" name="바닥글 개체 틀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4" descr="P10105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8" y="714348"/>
            <a:ext cx="4708929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5" descr="P10105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70" y="4714876"/>
            <a:ext cx="4962292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1026" name="Picture 2" descr="C:\Documents and Settings\salee\My Documents\My Pictures\20131023_1548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8720" y="4716016"/>
            <a:ext cx="5112568" cy="3744416"/>
          </a:xfrm>
          <a:prstGeom prst="rect">
            <a:avLst/>
          </a:prstGeom>
          <a:noFill/>
        </p:spPr>
      </p:pic>
      <p:pic>
        <p:nvPicPr>
          <p:cNvPr id="1027" name="Picture 3" descr="C:\Documents and Settings\salee\My Documents\My Pictures\20130813_1059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8720" y="683568"/>
            <a:ext cx="5184576" cy="36444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5" name="그림 4" descr="PHOTO_08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0728" y="683568"/>
            <a:ext cx="5112567" cy="3744416"/>
          </a:xfrm>
          <a:prstGeom prst="rect">
            <a:avLst/>
          </a:prstGeom>
        </p:spPr>
      </p:pic>
      <p:pic>
        <p:nvPicPr>
          <p:cNvPr id="6" name="그림 5" descr="PHOTO_08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0728" y="4644008"/>
            <a:ext cx="5112568" cy="3744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11" name="그림 10" descr="20130402_1421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664" y="683568"/>
            <a:ext cx="2808312" cy="3672408"/>
          </a:xfrm>
          <a:prstGeom prst="rect">
            <a:avLst/>
          </a:prstGeom>
        </p:spPr>
      </p:pic>
      <p:pic>
        <p:nvPicPr>
          <p:cNvPr id="12" name="그림 11" descr="20130916_1611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9000" y="683568"/>
            <a:ext cx="2952328" cy="3672408"/>
          </a:xfrm>
          <a:prstGeom prst="rect">
            <a:avLst/>
          </a:prstGeom>
        </p:spPr>
      </p:pic>
      <p:pic>
        <p:nvPicPr>
          <p:cNvPr id="13" name="그림 12" descr="20130916_1615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4664" y="4644008"/>
            <a:ext cx="2808312" cy="3816424"/>
          </a:xfrm>
          <a:prstGeom prst="rect">
            <a:avLst/>
          </a:prstGeom>
        </p:spPr>
      </p:pic>
      <p:pic>
        <p:nvPicPr>
          <p:cNvPr id="14" name="그림 13" descr="20131111_1628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29000" y="4644008"/>
            <a:ext cx="3024336" cy="38164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Dae Bang Special Steel co., ltd</a:t>
            </a:r>
            <a:endParaRPr lang="ko-KR" altLang="en-US"/>
          </a:p>
        </p:txBody>
      </p:sp>
      <p:pic>
        <p:nvPicPr>
          <p:cNvPr id="2050" name="Picture 2" descr="C:\Documents and Settings\salee\My Documents\My Pictures\제목 없음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539552"/>
            <a:ext cx="6048672" cy="7920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카니발</Template>
  <TotalTime>1417</TotalTime>
  <Words>1451</Words>
  <Application>Microsoft Office PowerPoint</Application>
  <PresentationFormat>화면 슬라이드 쇼(4:3)</PresentationFormat>
  <Paragraphs>365</Paragraphs>
  <Slides>62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62</vt:i4>
      </vt:variant>
    </vt:vector>
  </HeadingPairs>
  <TitlesOfParts>
    <vt:vector size="63" baseType="lpstr">
      <vt:lpstr>Carnival</vt:lpstr>
      <vt:lpstr>회사 소개서</vt:lpstr>
      <vt:lpstr>슬라이드 2</vt:lpstr>
      <vt:lpstr>1. 공장의 개요</vt:lpstr>
      <vt:lpstr>슬라이드 4</vt:lpstr>
      <vt:lpstr>슬라이드 5</vt:lpstr>
      <vt:lpstr>슬라이드 6</vt:lpstr>
      <vt:lpstr>슬라이드 7</vt:lpstr>
      <vt:lpstr>슬라이드 8</vt:lpstr>
      <vt:lpstr>2. 실험 및 검사 장비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슬라이드 62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Company Profile</dc:title>
  <dc:creator>품질정재명</dc:creator>
  <cp:lastModifiedBy>대방</cp:lastModifiedBy>
  <cp:revision>160</cp:revision>
  <dcterms:created xsi:type="dcterms:W3CDTF">2009-12-18T09:46:01Z</dcterms:created>
  <dcterms:modified xsi:type="dcterms:W3CDTF">2013-12-05T21:17:28Z</dcterms:modified>
</cp:coreProperties>
</file>